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323" r:id="rId2"/>
    <p:sldId id="259" r:id="rId3"/>
    <p:sldId id="275" r:id="rId4"/>
    <p:sldId id="311" r:id="rId5"/>
    <p:sldId id="268" r:id="rId6"/>
    <p:sldId id="306" r:id="rId7"/>
    <p:sldId id="282" r:id="rId8"/>
    <p:sldId id="294" r:id="rId9"/>
    <p:sldId id="313" r:id="rId10"/>
    <p:sldId id="286" r:id="rId11"/>
    <p:sldId id="301" r:id="rId12"/>
    <p:sldId id="324" r:id="rId13"/>
    <p:sldId id="325" r:id="rId14"/>
    <p:sldId id="302" r:id="rId15"/>
    <p:sldId id="317" r:id="rId16"/>
    <p:sldId id="289" r:id="rId17"/>
    <p:sldId id="297" r:id="rId18"/>
    <p:sldId id="291" r:id="rId19"/>
    <p:sldId id="305" r:id="rId20"/>
    <p:sldId id="327" r:id="rId21"/>
    <p:sldId id="264" r:id="rId22"/>
  </p:sldIdLst>
  <p:sldSz cx="18288000" cy="10287000"/>
  <p:notesSz cx="10287000" cy="18288000"/>
  <p:embeddedFontLst>
    <p:embeddedFont>
      <p:font typeface="a내손글씨B" panose="02020600000000000000" pitchFamily="18" charset="-127"/>
      <p:regular r:id="rId24"/>
    </p:embeddedFont>
    <p:embeddedFont>
      <p:font typeface="a타이틀고딕4" panose="02020600000000000000" pitchFamily="18" charset="-127"/>
      <p:regular r:id="rId25"/>
    </p:embeddedFont>
    <p:embeddedFont>
      <p:font typeface="a펜글씨L" panose="02020600000000000000" pitchFamily="18" charset="-127"/>
      <p:regular r:id="rId26"/>
    </p:embeddedFont>
    <p:embeddedFont>
      <p:font typeface="a하얀구름" panose="02020600000000000000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  <p:embeddedFont>
      <p:font typeface="나눔스퀘어" panose="020B0600000101010101" pitchFamily="50" charset="-127"/>
      <p:regular r:id="rId33"/>
    </p:embeddedFont>
    <p:embeddedFont>
      <p:font typeface="나눔스퀘어 Extra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2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1A4"/>
    <a:srgbClr val="FFFFFF"/>
    <a:srgbClr val="E7F2F5"/>
    <a:srgbClr val="70B3C8"/>
    <a:srgbClr val="083948"/>
    <a:srgbClr val="C0C0C0"/>
    <a:srgbClr val="107594"/>
    <a:srgbClr val="409AB6"/>
    <a:srgbClr val="D2F0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96118" autoAdjust="0"/>
  </p:normalViewPr>
  <p:slideViewPr>
    <p:cSldViewPr>
      <p:cViewPr>
        <p:scale>
          <a:sx n="75" d="100"/>
          <a:sy n="75" d="100"/>
        </p:scale>
        <p:origin x="-2032" y="-740"/>
      </p:cViewPr>
      <p:guideLst>
        <p:guide orient="horz" pos="3624"/>
        <p:guide pos="288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준희" userId="9fcb2bf720b2db78" providerId="LiveId" clId="{5D7E6802-7119-4667-83C5-0F3A5C5BF817}"/>
    <pc:docChg chg="modSld">
      <pc:chgData name="송 준희" userId="9fcb2bf720b2db78" providerId="LiveId" clId="{5D7E6802-7119-4667-83C5-0F3A5C5BF817}" dt="2022-12-22T00:43:31.037" v="3" actId="20577"/>
      <pc:docMkLst>
        <pc:docMk/>
      </pc:docMkLst>
      <pc:sldChg chg="modSp mod">
        <pc:chgData name="송 준희" userId="9fcb2bf720b2db78" providerId="LiveId" clId="{5D7E6802-7119-4667-83C5-0F3A5C5BF817}" dt="2022-12-22T00:43:31.037" v="3" actId="20577"/>
        <pc:sldMkLst>
          <pc:docMk/>
          <pc:sldMk cId="1880452153" sldId="301"/>
        </pc:sldMkLst>
        <pc:graphicFrameChg chg="modGraphic">
          <ac:chgData name="송 준희" userId="9fcb2bf720b2db78" providerId="LiveId" clId="{5D7E6802-7119-4667-83C5-0F3A5C5BF817}" dt="2022-12-22T00:43:31.037" v="3" actId="20577"/>
          <ac:graphicFrameMkLst>
            <pc:docMk/>
            <pc:sldMk cId="1880452153" sldId="301"/>
            <ac:graphicFrameMk id="998" creationId="{F77AF292-5620-D8B4-3248-C3926AFB069E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AED4D-B49A-4B66-BB43-32DC1D810418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54E4A-8DCF-4746-B730-9C63D983A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6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54E4A-8DCF-4746-B730-9C63D983AB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는 로봇 운영체제이자 로봇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쉽게 말해서 로봇 간</a:t>
            </a:r>
            <a:r>
              <a:rPr lang="en-US" altLang="ko-KR" dirty="0"/>
              <a:t>, </a:t>
            </a:r>
            <a:r>
              <a:rPr lang="ko-KR" altLang="en-US" dirty="0"/>
              <a:t>로봇과 사물간</a:t>
            </a:r>
            <a:r>
              <a:rPr lang="en-US" altLang="ko-KR" dirty="0"/>
              <a:t>, </a:t>
            </a:r>
            <a:r>
              <a:rPr lang="ko-KR" altLang="en-US" dirty="0"/>
              <a:t>센서 간의 통신을 연결시켜주는 도구입니다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포슨트의</a:t>
            </a:r>
            <a:r>
              <a:rPr lang="ko-KR" altLang="en-US" dirty="0"/>
              <a:t> 동력원으로 사용되는 </a:t>
            </a:r>
            <a:r>
              <a:rPr lang="ko-KR" altLang="en-US" dirty="0" err="1"/>
              <a:t>터틀봇</a:t>
            </a:r>
            <a:r>
              <a:rPr lang="en-US" altLang="ko-KR" dirty="0"/>
              <a:t>3</a:t>
            </a:r>
            <a:r>
              <a:rPr lang="ko-KR" altLang="en-US" dirty="0"/>
              <a:t>의 제어를 위해 주어진 환경에서 최적화된 </a:t>
            </a:r>
            <a:r>
              <a:rPr lang="en-US" altLang="ko-KR" dirty="0"/>
              <a:t>ROS</a:t>
            </a:r>
            <a:r>
              <a:rPr lang="ko-KR" altLang="en-US" dirty="0"/>
              <a:t>를 채택했습니다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밑에 사진은 서빙형 이동로봇의 구현 원리이고</a:t>
            </a:r>
            <a:r>
              <a:rPr lang="en-US" altLang="ko-KR" dirty="0"/>
              <a:t>, </a:t>
            </a:r>
            <a:r>
              <a:rPr lang="ko-KR" altLang="en-US" dirty="0" err="1"/>
              <a:t>터틀봇</a:t>
            </a:r>
            <a:r>
              <a:rPr lang="ko-KR" altLang="en-US" dirty="0"/>
              <a:t> 역시 이륜형 로봇으로 다음과 같이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바퀴속도</a:t>
            </a:r>
            <a:r>
              <a:rPr lang="en-US" altLang="ko-KR" dirty="0"/>
              <a:t>, </a:t>
            </a:r>
            <a:r>
              <a:rPr lang="ko-KR" altLang="en-US" dirty="0"/>
              <a:t>각속도</a:t>
            </a:r>
            <a:r>
              <a:rPr lang="en-US" altLang="ko-KR" dirty="0"/>
              <a:t>, </a:t>
            </a:r>
            <a:r>
              <a:rPr lang="ko-KR" altLang="en-US" dirty="0"/>
              <a:t>회전 속도 등이 자율주행에 중요한 </a:t>
            </a:r>
            <a:r>
              <a:rPr lang="en-US" altLang="ko-KR" dirty="0"/>
              <a:t>parameter</a:t>
            </a:r>
            <a:r>
              <a:rPr lang="ko-KR" altLang="en-US" dirty="0"/>
              <a:t>로 작용했습니다</a:t>
            </a:r>
            <a:r>
              <a:rPr lang="en-US" altLang="ko-KR" dirty="0"/>
              <a:t>.(</a:t>
            </a:r>
            <a:r>
              <a:rPr lang="ko-KR" altLang="en-US" dirty="0"/>
              <a:t>밑에 사진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54E4A-8DCF-4746-B730-9C63D983AB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8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로봇을 원하는 지점으로 자율적으로 보내기 위해</a:t>
            </a:r>
            <a:endParaRPr lang="en-US" altLang="ko-KR" dirty="0"/>
          </a:p>
          <a:p>
            <a:r>
              <a:rPr lang="en-US" altLang="ko-KR" dirty="0"/>
              <a:t>SLAM</a:t>
            </a:r>
            <a:r>
              <a:rPr lang="ko-KR" altLang="en-US" dirty="0"/>
              <a:t>과 </a:t>
            </a:r>
            <a:r>
              <a:rPr lang="en-US" altLang="ko-KR" dirty="0" err="1"/>
              <a:t>Navigaion</a:t>
            </a:r>
            <a:r>
              <a:rPr lang="ko-KR" altLang="en-US" dirty="0"/>
              <a:t>을 활용했습니다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SLAM</a:t>
            </a:r>
            <a:r>
              <a:rPr lang="ko-KR" altLang="en-US" dirty="0"/>
              <a:t>은 동시적 위치추적 및 지도작성 기법으로 우리의 </a:t>
            </a:r>
            <a:r>
              <a:rPr lang="ko-KR" altLang="en-US" dirty="0" err="1"/>
              <a:t>포슨트는</a:t>
            </a:r>
            <a:r>
              <a:rPr lang="ko-KR" altLang="en-US" dirty="0"/>
              <a:t> </a:t>
            </a:r>
            <a:r>
              <a:rPr lang="en-US" altLang="ko-KR" dirty="0"/>
              <a:t>LIDAR </a:t>
            </a:r>
            <a:r>
              <a:rPr lang="ko-KR" altLang="en-US" dirty="0"/>
              <a:t>센서와 </a:t>
            </a:r>
            <a:r>
              <a:rPr lang="en-US" altLang="ko-KR" dirty="0"/>
              <a:t>IMU</a:t>
            </a:r>
            <a:r>
              <a:rPr lang="ko-KR" altLang="en-US" dirty="0"/>
              <a:t> 모듈을 통해 자신의 위치를 추정하고</a:t>
            </a:r>
            <a:r>
              <a:rPr lang="en-US" altLang="ko-KR" dirty="0"/>
              <a:t>, </a:t>
            </a:r>
            <a:r>
              <a:rPr lang="ko-KR" altLang="en-US" dirty="0"/>
              <a:t>주변 사물의 위치를 파악하여 </a:t>
            </a:r>
            <a:r>
              <a:rPr lang="en-US" altLang="ko-KR" dirty="0"/>
              <a:t>Mapping</a:t>
            </a:r>
            <a:r>
              <a:rPr lang="ko-KR" altLang="en-US" dirty="0"/>
              <a:t>을 실시합니다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맵을</a:t>
            </a:r>
            <a:r>
              <a:rPr lang="ko-KR" altLang="en-US" dirty="0"/>
              <a:t> 기반으로 출발지점과 목표지점을 </a:t>
            </a:r>
            <a:r>
              <a:rPr lang="ko-KR" altLang="en-US" dirty="0" err="1"/>
              <a:t>입력받으면</a:t>
            </a:r>
            <a:r>
              <a:rPr lang="ko-KR" altLang="en-US" dirty="0"/>
              <a:t> 현재 자신의 위치를 추정하고</a:t>
            </a:r>
            <a:r>
              <a:rPr lang="en-US" altLang="ko-KR" dirty="0"/>
              <a:t>, </a:t>
            </a:r>
            <a:r>
              <a:rPr lang="ko-KR" altLang="en-US" dirty="0"/>
              <a:t>주변 사물의 정보를 </a:t>
            </a:r>
            <a:r>
              <a:rPr lang="ko-KR" altLang="en-US" dirty="0" err="1"/>
              <a:t>맵과</a:t>
            </a:r>
            <a:r>
              <a:rPr lang="ko-KR" altLang="en-US" dirty="0"/>
              <a:t> 비교하여 목표지점으로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54E4A-8DCF-4746-B730-9C63D983AB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1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5734900"/>
            <a:ext cx="18400000" cy="6800000"/>
            <a:chOff x="-57143" y="3485714"/>
            <a:chExt cx="18400000" cy="6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3485714"/>
              <a:ext cx="18400000" cy="6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>
            <a:biLevel thresh="25000"/>
          </a:blip>
          <a:stretch>
            <a:fillRect/>
          </a:stretch>
        </p:blipFill>
        <p:spPr>
          <a:xfrm>
            <a:off x="732304" y="1798905"/>
            <a:ext cx="8945096" cy="1972995"/>
          </a:xfrm>
          <a:prstGeom prst="rect">
            <a:avLst/>
          </a:prstGeom>
        </p:spPr>
      </p:pic>
      <p:sp>
        <p:nvSpPr>
          <p:cNvPr id="4" name="Object 22">
            <a:extLst>
              <a:ext uri="{FF2B5EF4-FFF2-40B4-BE49-F238E27FC236}">
                <a16:creationId xmlns:a16="http://schemas.microsoft.com/office/drawing/2014/main" id="{ABC00EB9-1356-3AF7-333C-1B1973ECF594}"/>
              </a:ext>
            </a:extLst>
          </p:cNvPr>
          <p:cNvSpPr txBox="1"/>
          <p:nvPr/>
        </p:nvSpPr>
        <p:spPr>
          <a:xfrm>
            <a:off x="129638" y="110875"/>
            <a:ext cx="7010400" cy="467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9505A263-C81B-A2C2-B201-2EF90A3B7075}"/>
              </a:ext>
            </a:extLst>
          </p:cNvPr>
          <p:cNvSpPr txBox="1"/>
          <p:nvPr/>
        </p:nvSpPr>
        <p:spPr>
          <a:xfrm>
            <a:off x="837057" y="1123071"/>
            <a:ext cx="8305800" cy="843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지능형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AI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도슨트 로봇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2EFB46F2-AC28-2F16-8BDA-767DAF3836DD}"/>
              </a:ext>
            </a:extLst>
          </p:cNvPr>
          <p:cNvGrpSpPr/>
          <p:nvPr/>
        </p:nvGrpSpPr>
        <p:grpSpPr>
          <a:xfrm>
            <a:off x="-57143" y="5703959"/>
            <a:ext cx="18416170" cy="201541"/>
            <a:chOff x="-128170" y="7044521"/>
            <a:chExt cx="16898902" cy="190476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EE58158-D4B8-7CAA-5F36-FCED376E1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8170" y="7044521"/>
              <a:ext cx="16898902" cy="19047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3B3680-BF27-BF18-CD51-94BBDB649919}"/>
              </a:ext>
            </a:extLst>
          </p:cNvPr>
          <p:cNvSpPr txBox="1"/>
          <p:nvPr/>
        </p:nvSpPr>
        <p:spPr>
          <a:xfrm>
            <a:off x="6962776" y="3756105"/>
            <a:ext cx="11020424" cy="1692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꽃보다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고다영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김우영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송준희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신하나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이현희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장수명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전현지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A0355-DB5F-B87E-058E-C947238612BE}"/>
              </a:ext>
            </a:extLst>
          </p:cNvPr>
          <p:cNvSpPr txBox="1"/>
          <p:nvPr/>
        </p:nvSpPr>
        <p:spPr>
          <a:xfrm>
            <a:off x="837057" y="3446653"/>
            <a:ext cx="1692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=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POstech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+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도슨트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doCENT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33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2">
            <a:extLst>
              <a:ext uri="{FF2B5EF4-FFF2-40B4-BE49-F238E27FC236}">
                <a16:creationId xmlns:a16="http://schemas.microsoft.com/office/drawing/2014/main" id="{FBF2B7F1-FD1A-9EBB-960A-306C7458D52E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6D6BD2-9C41-4980-0826-A6951B774B1F}"/>
              </a:ext>
            </a:extLst>
          </p:cNvPr>
          <p:cNvGrpSpPr/>
          <p:nvPr/>
        </p:nvGrpSpPr>
        <p:grpSpPr>
          <a:xfrm>
            <a:off x="2590800" y="2265206"/>
            <a:ext cx="15468600" cy="5756588"/>
            <a:chOff x="2667000" y="2265206"/>
            <a:chExt cx="15468600" cy="575658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C21FB0-2B58-BF97-052E-256114605008}"/>
                </a:ext>
              </a:extLst>
            </p:cNvPr>
            <p:cNvGrpSpPr/>
            <p:nvPr/>
          </p:nvGrpSpPr>
          <p:grpSpPr>
            <a:xfrm>
              <a:off x="2667000" y="2265206"/>
              <a:ext cx="5764941" cy="5756588"/>
              <a:chOff x="6261039" y="2265206"/>
              <a:chExt cx="5764941" cy="575658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61039" y="2265206"/>
                <a:ext cx="5764941" cy="5756588"/>
                <a:chOff x="6261039" y="2265206"/>
                <a:chExt cx="5764941" cy="5756588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261039" y="2265206"/>
                  <a:ext cx="5764941" cy="5756588"/>
                </a:xfrm>
                <a:prstGeom prst="rect">
                  <a:avLst/>
                </a:prstGeom>
              </p:spPr>
            </p:pic>
          </p:grpSp>
          <p:sp>
            <p:nvSpPr>
              <p:cNvPr id="16" name="Object 16"/>
              <p:cNvSpPr txBox="1"/>
              <p:nvPr/>
            </p:nvSpPr>
            <p:spPr>
              <a:xfrm>
                <a:off x="7686651" y="3681063"/>
                <a:ext cx="291371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B3C8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꽃보다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B3C8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C4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B3C8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2" name="Object 6">
                <a:extLst>
                  <a:ext uri="{FF2B5EF4-FFF2-40B4-BE49-F238E27FC236}">
                    <a16:creationId xmlns:a16="http://schemas.microsoft.com/office/drawing/2014/main" id="{04B2E697-07ED-BA3C-9EBA-2B77F4906290}"/>
                  </a:ext>
                </a:extLst>
              </p:cNvPr>
              <p:cNvSpPr txBox="1"/>
              <p:nvPr/>
            </p:nvSpPr>
            <p:spPr>
              <a:xfrm>
                <a:off x="6876313" y="3865729"/>
                <a:ext cx="4534392" cy="28007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800" b="1" i="0" u="none" strike="noStrike" kern="1200" cap="none" spc="60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B3D6DF"/>
                        </a:gs>
                        <a:gs pos="100000">
                          <a:srgbClr val="1181A4"/>
                        </a:gs>
                        <a:gs pos="100000">
                          <a:srgbClr val="70B3C8"/>
                        </a:gs>
                        <a:gs pos="100000">
                          <a:srgbClr val="1181A4"/>
                        </a:gs>
                      </a:gsLst>
                      <a:lin ang="10800000" scaled="1"/>
                      <a:tileRect/>
                    </a:gradFill>
                    <a:effectLst/>
                    <a:uLnTx/>
                    <a:uFillTx/>
                    <a:latin typeface="a타이틀고딕4" panose="02020600000000000000" pitchFamily="18" charset="-127"/>
                    <a:ea typeface="a타이틀고딕4" panose="02020600000000000000" pitchFamily="18" charset="-127"/>
                    <a:cs typeface="Kanit Black" pitchFamily="34" charset="0"/>
                  </a:rPr>
                  <a:t>적용기능 및 기술</a:t>
                </a:r>
                <a:endParaRPr kumimoji="0" lang="en-US" sz="6600" b="1" i="0" u="none" strike="noStrike" kern="1200" cap="none" spc="6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B3D6DF"/>
                      </a:gs>
                      <a:gs pos="100000">
                        <a:srgbClr val="1181A4"/>
                      </a:gs>
                      <a:gs pos="100000">
                        <a:srgbClr val="70B3C8"/>
                      </a:gs>
                      <a:gs pos="100000">
                        <a:srgbClr val="1181A4"/>
                      </a:gs>
                    </a:gsLst>
                    <a:lin ang="10800000" scaled="1"/>
                    <a:tileRect/>
                  </a:gradFill>
                  <a:effectLst/>
                  <a:uLnTx/>
                  <a:uFillTx/>
                  <a:latin typeface="a타이틀고딕4" panose="02020600000000000000" pitchFamily="18" charset="-127"/>
                  <a:ea typeface="a타이틀고딕4" panose="02020600000000000000" pitchFamily="18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A1B34D-ED94-1D3C-12D1-2384624DCC6C}"/>
                </a:ext>
              </a:extLst>
            </p:cNvPr>
            <p:cNvGrpSpPr/>
            <p:nvPr/>
          </p:nvGrpSpPr>
          <p:grpSpPr>
            <a:xfrm>
              <a:off x="5157825" y="3365271"/>
              <a:ext cx="12977775" cy="3556458"/>
              <a:chOff x="5691225" y="3365271"/>
              <a:chExt cx="12977775" cy="355645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ED026E7-911F-DDC6-7E8B-F500D2019ADF}"/>
                  </a:ext>
                </a:extLst>
              </p:cNvPr>
              <p:cNvGrpSpPr/>
              <p:nvPr/>
            </p:nvGrpSpPr>
            <p:grpSpPr>
              <a:xfrm>
                <a:off x="9675620" y="3365271"/>
                <a:ext cx="8993380" cy="3556458"/>
                <a:chOff x="9961132" y="3365271"/>
                <a:chExt cx="8993380" cy="3556458"/>
              </a:xfrm>
            </p:grpSpPr>
            <p:sp>
              <p:nvSpPr>
                <p:cNvPr id="6" name="Object 6">
                  <a:extLst>
                    <a:ext uri="{FF2B5EF4-FFF2-40B4-BE49-F238E27FC236}">
                      <a16:creationId xmlns:a16="http://schemas.microsoft.com/office/drawing/2014/main" id="{942F52C0-86B3-22CF-B39F-1011C60A5792}"/>
                    </a:ext>
                  </a:extLst>
                </p:cNvPr>
                <p:cNvSpPr txBox="1"/>
                <p:nvPr/>
              </p:nvSpPr>
              <p:spPr>
                <a:xfrm>
                  <a:off x="11734800" y="3442215"/>
                  <a:ext cx="7219712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4400" dirty="0">
                      <a:solidFill>
                        <a:srgbClr val="FFFFFF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Object</a:t>
                  </a:r>
                  <a:r>
                    <a:rPr lang="ko-KR" altLang="en-US" sz="4400" dirty="0">
                      <a:solidFill>
                        <a:srgbClr val="FFFFFF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 </a:t>
                  </a:r>
                  <a:r>
                    <a:rPr lang="en-US" altLang="ko-KR" sz="4400" dirty="0">
                      <a:solidFill>
                        <a:srgbClr val="FFFFFF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Detection</a:t>
                  </a:r>
                  <a:endParaRPr lang="en-US" sz="4400" dirty="0">
                    <a:latin typeface="a타이틀고딕4" panose="02020600000000000000" pitchFamily="18" charset="-127"/>
                    <a:ea typeface="a타이틀고딕4" panose="02020600000000000000" pitchFamily="18" charset="-127"/>
                  </a:endParaRPr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6DB7830-2BE2-95E4-5E33-4486B4846826}"/>
                    </a:ext>
                  </a:extLst>
                </p:cNvPr>
                <p:cNvGrpSpPr/>
                <p:nvPr/>
              </p:nvGrpSpPr>
              <p:grpSpPr>
                <a:xfrm>
                  <a:off x="9961132" y="3365271"/>
                  <a:ext cx="2381229" cy="3556458"/>
                  <a:chOff x="9961132" y="2891372"/>
                  <a:chExt cx="2381229" cy="3556458"/>
                </a:xfrm>
              </p:grpSpPr>
              <p:sp>
                <p:nvSpPr>
                  <p:cNvPr id="8" name="Object 8">
                    <a:extLst>
                      <a:ext uri="{FF2B5EF4-FFF2-40B4-BE49-F238E27FC236}">
                        <a16:creationId xmlns:a16="http://schemas.microsoft.com/office/drawing/2014/main" id="{47A939C4-92E8-7E93-549A-BC8978199897}"/>
                      </a:ext>
                    </a:extLst>
                  </p:cNvPr>
                  <p:cNvSpPr txBox="1"/>
                  <p:nvPr/>
                </p:nvSpPr>
                <p:spPr>
                  <a:xfrm>
                    <a:off x="9982199" y="2891372"/>
                    <a:ext cx="236016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5400" b="1" i="1" dirty="0">
                        <a:solidFill>
                          <a:srgbClr val="70B3C8"/>
                        </a:solidFill>
                        <a:latin typeface="a하얀구름" panose="02020600000000000000" pitchFamily="18" charset="-127"/>
                        <a:ea typeface="a하얀구름" panose="02020600000000000000" pitchFamily="18" charset="-127"/>
                        <a:cs typeface="Kanit Black" pitchFamily="34" charset="0"/>
                      </a:rPr>
                      <a:t>01</a:t>
                    </a:r>
                    <a:endParaRPr lang="en-US" sz="1200" dirty="0">
                      <a:solidFill>
                        <a:srgbClr val="70B3C8"/>
                      </a:solidFill>
                      <a:latin typeface="a하얀구름" panose="02020600000000000000" pitchFamily="18" charset="-127"/>
                      <a:ea typeface="a하얀구름" panose="02020600000000000000" pitchFamily="18" charset="-127"/>
                    </a:endParaRPr>
                  </a:p>
                </p:txBody>
              </p:sp>
              <p:sp>
                <p:nvSpPr>
                  <p:cNvPr id="9" name="Object 8">
                    <a:extLst>
                      <a:ext uri="{FF2B5EF4-FFF2-40B4-BE49-F238E27FC236}">
                        <a16:creationId xmlns:a16="http://schemas.microsoft.com/office/drawing/2014/main" id="{5AD727DE-D777-B7CB-03CF-8DFC54ACC6A2}"/>
                      </a:ext>
                    </a:extLst>
                  </p:cNvPr>
                  <p:cNvSpPr txBox="1"/>
                  <p:nvPr/>
                </p:nvSpPr>
                <p:spPr>
                  <a:xfrm>
                    <a:off x="9961132" y="4207936"/>
                    <a:ext cx="236016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5400" b="1" i="1" dirty="0">
                        <a:solidFill>
                          <a:srgbClr val="70B3C8"/>
                        </a:solidFill>
                        <a:latin typeface="a하얀구름" panose="02020600000000000000" pitchFamily="18" charset="-127"/>
                        <a:ea typeface="a하얀구름" panose="02020600000000000000" pitchFamily="18" charset="-127"/>
                        <a:cs typeface="Kanit Black" pitchFamily="34" charset="0"/>
                      </a:rPr>
                      <a:t>02</a:t>
                    </a:r>
                    <a:endParaRPr lang="en-US" sz="1200" dirty="0">
                      <a:solidFill>
                        <a:srgbClr val="70B3C8"/>
                      </a:solidFill>
                      <a:latin typeface="a하얀구름" panose="02020600000000000000" pitchFamily="18" charset="-127"/>
                      <a:ea typeface="a하얀구름" panose="02020600000000000000" pitchFamily="18" charset="-127"/>
                    </a:endParaRPr>
                  </a:p>
                </p:txBody>
              </p:sp>
              <p:sp>
                <p:nvSpPr>
                  <p:cNvPr id="11" name="Object 8">
                    <a:extLst>
                      <a:ext uri="{FF2B5EF4-FFF2-40B4-BE49-F238E27FC236}">
                        <a16:creationId xmlns:a16="http://schemas.microsoft.com/office/drawing/2014/main" id="{A87B43CA-30D8-EE35-70F2-7596A3E9F8A6}"/>
                      </a:ext>
                    </a:extLst>
                  </p:cNvPr>
                  <p:cNvSpPr txBox="1"/>
                  <p:nvPr/>
                </p:nvSpPr>
                <p:spPr>
                  <a:xfrm>
                    <a:off x="9982200" y="5524500"/>
                    <a:ext cx="236016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sz="5400" b="1" i="1" dirty="0">
                        <a:solidFill>
                          <a:srgbClr val="70B3C8"/>
                        </a:solidFill>
                        <a:latin typeface="a하얀구름" panose="02020600000000000000" pitchFamily="18" charset="-127"/>
                        <a:ea typeface="a하얀구름" panose="02020600000000000000" pitchFamily="18" charset="-127"/>
                      </a:rPr>
                      <a:t>03</a:t>
                    </a:r>
                    <a:endParaRPr lang="en-US" sz="1200" dirty="0">
                      <a:solidFill>
                        <a:srgbClr val="70B3C8"/>
                      </a:solidFill>
                      <a:latin typeface="a하얀구름" panose="02020600000000000000" pitchFamily="18" charset="-127"/>
                      <a:ea typeface="a하얀구름" panose="02020600000000000000" pitchFamily="18" charset="-127"/>
                    </a:endParaRPr>
                  </a:p>
                </p:txBody>
              </p:sp>
            </p:grpSp>
            <p:sp>
              <p:nvSpPr>
                <p:cNvPr id="12" name="Object 6">
                  <a:extLst>
                    <a:ext uri="{FF2B5EF4-FFF2-40B4-BE49-F238E27FC236}">
                      <a16:creationId xmlns:a16="http://schemas.microsoft.com/office/drawing/2014/main" id="{9ABDAE9F-9914-625F-99EF-4C775C640E28}"/>
                    </a:ext>
                  </a:extLst>
                </p:cNvPr>
                <p:cNvSpPr txBox="1"/>
                <p:nvPr/>
              </p:nvSpPr>
              <p:spPr>
                <a:xfrm>
                  <a:off x="11734800" y="4758779"/>
                  <a:ext cx="7219712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4400" dirty="0">
                      <a:solidFill>
                        <a:srgbClr val="FFFFFF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자율 주행</a:t>
                  </a:r>
                  <a:endParaRPr lang="en-US" sz="4400" dirty="0">
                    <a:latin typeface="a타이틀고딕4" panose="02020600000000000000" pitchFamily="18" charset="-127"/>
                    <a:ea typeface="a타이틀고딕4" panose="02020600000000000000" pitchFamily="18" charset="-127"/>
                  </a:endParaRPr>
                </a:p>
              </p:txBody>
            </p:sp>
            <p:sp>
              <p:nvSpPr>
                <p:cNvPr id="13" name="Object 6">
                  <a:extLst>
                    <a:ext uri="{FF2B5EF4-FFF2-40B4-BE49-F238E27FC236}">
                      <a16:creationId xmlns:a16="http://schemas.microsoft.com/office/drawing/2014/main" id="{8AEEC8C1-3B89-89A7-09A3-6D2F2D01D900}"/>
                    </a:ext>
                  </a:extLst>
                </p:cNvPr>
                <p:cNvSpPr txBox="1"/>
                <p:nvPr/>
              </p:nvSpPr>
              <p:spPr>
                <a:xfrm>
                  <a:off x="11734800" y="6093088"/>
                  <a:ext cx="7219712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4400" dirty="0">
                      <a:solidFill>
                        <a:srgbClr val="FFFFFF"/>
                      </a:solidFill>
                      <a:latin typeface="a타이틀고딕4" panose="02020600000000000000" pitchFamily="18" charset="-127"/>
                      <a:ea typeface="a타이틀고딕4" panose="02020600000000000000" pitchFamily="18" charset="-127"/>
                      <a:cs typeface="Kanit Black" pitchFamily="34" charset="0"/>
                    </a:rPr>
                    <a:t>NLP</a:t>
                  </a:r>
                  <a:endParaRPr lang="en-US" sz="3200" dirty="0">
                    <a:latin typeface="a타이틀고딕4" panose="02020600000000000000" pitchFamily="18" charset="-127"/>
                    <a:ea typeface="a타이틀고딕4" panose="02020600000000000000" pitchFamily="18" charset="-127"/>
                  </a:endParaRPr>
                </a:p>
              </p:txBody>
            </p:sp>
          </p:grp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E6E1382-5865-F513-09AD-16A9E4F227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326" t="-7129" b="-1"/>
              <a:stretch/>
            </p:blipFill>
            <p:spPr>
              <a:xfrm flipV="1">
                <a:off x="5691225" y="4462358"/>
                <a:ext cx="8329672" cy="45719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8D7D5A8-420D-5578-6EF2-1D649C9E06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326" t="-7129" b="-1"/>
              <a:stretch/>
            </p:blipFill>
            <p:spPr>
              <a:xfrm flipV="1">
                <a:off x="5710543" y="5789319"/>
                <a:ext cx="8329672" cy="45719"/>
              </a:xfrm>
              <a:prstGeom prst="rect">
                <a:avLst/>
              </a:prstGeom>
            </p:spPr>
          </p:pic>
        </p:grpSp>
      </p:grpSp>
      <p:sp>
        <p:nvSpPr>
          <p:cNvPr id="992" name="Object 17">
            <a:extLst>
              <a:ext uri="{FF2B5EF4-FFF2-40B4-BE49-F238E27FC236}">
                <a16:creationId xmlns:a16="http://schemas.microsoft.com/office/drawing/2014/main" id="{CFA2D787-55E1-152D-516B-87C0CB773C75}"/>
              </a:ext>
            </a:extLst>
          </p:cNvPr>
          <p:cNvSpPr txBox="1"/>
          <p:nvPr/>
        </p:nvSpPr>
        <p:spPr>
          <a:xfrm>
            <a:off x="7391400" y="8724900"/>
            <a:ext cx="10721915" cy="1298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포슨트는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자율주행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사물인식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음성처리의 기술이 탑재된 지능형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AI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도슨트 로봇입니다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전시장 안내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전시물 및 작가 등에 대한 설명을 제공하여 관람객의 전시 관람을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돕습니다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최고의 기술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최적의 방법으로 색다른 문화체험 서비스를 제공하는 것이 우리의 미션입니다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58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270"/>
            <a:ext cx="4605561" cy="10488769"/>
            <a:chOff x="0" y="0"/>
            <a:chExt cx="18285714" cy="303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037832"/>
            </a:xfrm>
            <a:prstGeom prst="rect">
              <a:avLst/>
            </a:prstGeom>
          </p:spPr>
        </p:pic>
      </p:grpSp>
      <p:sp>
        <p:nvSpPr>
          <p:cNvPr id="4" name="Object 22">
            <a:extLst>
              <a:ext uri="{FF2B5EF4-FFF2-40B4-BE49-F238E27FC236}">
                <a16:creationId xmlns:a16="http://schemas.microsoft.com/office/drawing/2014/main" id="{9E388AC7-DA24-3654-D9B9-7B1A3482792C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E3F220-292D-8299-BA7D-1778A8159282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C6E645-316B-C3A1-78E4-23BD3E7AACB7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3E7E85D-AA00-B169-F2B1-839B5C86FFB8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2B08F6C-CD8E-10E4-F2D7-A01D6369F92E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33B6325-E930-7C62-399B-CEF83F28EEAD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13A8017-4D38-ABED-D724-8F0D07056694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80558EC-4EFC-D3B1-59BD-810D31761F0C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C04C2AD0-8412-9F93-ABAC-172EEEA96AD4}"/>
              </a:ext>
            </a:extLst>
          </p:cNvPr>
          <p:cNvSpPr txBox="1"/>
          <p:nvPr/>
        </p:nvSpPr>
        <p:spPr>
          <a:xfrm>
            <a:off x="223042" y="2532031"/>
            <a:ext cx="415947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Object</a:t>
            </a:r>
          </a:p>
          <a:p>
            <a:pPr algn="ctr"/>
            <a:r>
              <a:rPr lang="en-US" sz="5400" b="1" spc="6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208F8-098A-D12E-3AB1-D3D93D68B07C}"/>
              </a:ext>
            </a:extLst>
          </p:cNvPr>
          <p:cNvSpPr txBox="1"/>
          <p:nvPr/>
        </p:nvSpPr>
        <p:spPr>
          <a:xfrm>
            <a:off x="255701" y="8040278"/>
            <a:ext cx="4159471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Detection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이미지에서 객체의 위치를 탐색하고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객체의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분류하는 기술입니다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B3314A-145C-C9EB-D78E-913AC9563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2" y="6161061"/>
            <a:ext cx="4054683" cy="2276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B0FDCD-C81E-99CA-3CC3-0248FF8FFDA8}"/>
              </a:ext>
            </a:extLst>
          </p:cNvPr>
          <p:cNvSpPr txBox="1"/>
          <p:nvPr/>
        </p:nvSpPr>
        <p:spPr>
          <a:xfrm>
            <a:off x="5234293" y="1266243"/>
            <a:ext cx="590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181A4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ko-KR" altLang="en-US" sz="2400" dirty="0">
                <a:solidFill>
                  <a:srgbClr val="1181A4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회화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포항시립미술관 소장 작품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</a:p>
          <a:p>
            <a:r>
              <a:rPr lang="en-US" altLang="ko-KR" sz="2400" dirty="0">
                <a:solidFill>
                  <a:srgbClr val="1181A4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ko-KR" altLang="en-US" sz="2400" dirty="0">
                <a:solidFill>
                  <a:srgbClr val="1181A4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조각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소형 석고상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</a:p>
        </p:txBody>
      </p:sp>
      <p:pic>
        <p:nvPicPr>
          <p:cNvPr id="992" name="그림 991">
            <a:extLst>
              <a:ext uri="{FF2B5EF4-FFF2-40B4-BE49-F238E27FC236}">
                <a16:creationId xmlns:a16="http://schemas.microsoft.com/office/drawing/2014/main" id="{0C9280F3-3525-6B92-8CDD-85E7F9CB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01" y="5270646"/>
            <a:ext cx="6316456" cy="4153169"/>
          </a:xfrm>
          <a:prstGeom prst="rect">
            <a:avLst/>
          </a:prstGeom>
          <a:ln w="76200">
            <a:solidFill>
              <a:srgbClr val="1181A4"/>
            </a:solidFill>
          </a:ln>
        </p:spPr>
      </p:pic>
      <p:sp>
        <p:nvSpPr>
          <p:cNvPr id="996" name="Object 8">
            <a:extLst>
              <a:ext uri="{FF2B5EF4-FFF2-40B4-BE49-F238E27FC236}">
                <a16:creationId xmlns:a16="http://schemas.microsoft.com/office/drawing/2014/main" id="{4C214151-E6A6-4A12-A106-4FE99BCBD5FF}"/>
              </a:ext>
            </a:extLst>
          </p:cNvPr>
          <p:cNvSpPr txBox="1"/>
          <p:nvPr/>
        </p:nvSpPr>
        <p:spPr>
          <a:xfrm>
            <a:off x="5234293" y="540532"/>
            <a:ext cx="768791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  <a:cs typeface="Kanit Black" pitchFamily="34" charset="0"/>
              </a:rPr>
              <a:t>Dataset</a:t>
            </a:r>
            <a:endParaRPr lang="en-US" sz="105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graphicFrame>
        <p:nvGraphicFramePr>
          <p:cNvPr id="998" name="표 997">
            <a:extLst>
              <a:ext uri="{FF2B5EF4-FFF2-40B4-BE49-F238E27FC236}">
                <a16:creationId xmlns:a16="http://schemas.microsoft.com/office/drawing/2014/main" id="{F77AF292-5620-D8B4-3248-C3926AFB0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01898"/>
              </p:ext>
            </p:extLst>
          </p:nvPr>
        </p:nvGraphicFramePr>
        <p:xfrm>
          <a:off x="11308332" y="2112597"/>
          <a:ext cx="6542712" cy="1964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862">
                  <a:extLst>
                    <a:ext uri="{9D8B030D-6E8A-4147-A177-3AD203B41FA5}">
                      <a16:colId xmlns:a16="http://schemas.microsoft.com/office/drawing/2014/main" val="2486150047"/>
                    </a:ext>
                  </a:extLst>
                </a:gridCol>
                <a:gridCol w="2151925">
                  <a:extLst>
                    <a:ext uri="{9D8B030D-6E8A-4147-A177-3AD203B41FA5}">
                      <a16:colId xmlns:a16="http://schemas.microsoft.com/office/drawing/2014/main" val="3189301862"/>
                    </a:ext>
                  </a:extLst>
                </a:gridCol>
                <a:gridCol w="2151925">
                  <a:extLst>
                    <a:ext uri="{9D8B030D-6E8A-4147-A177-3AD203B41FA5}">
                      <a16:colId xmlns:a16="http://schemas.microsoft.com/office/drawing/2014/main" val="1527584957"/>
                    </a:ext>
                  </a:extLst>
                </a:gridCol>
              </a:tblGrid>
              <a:tr h="361917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mAp@.5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Inference Time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077226"/>
                  </a:ext>
                </a:extLst>
              </a:tr>
              <a:tr h="534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Yolov5s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0.997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81211" marR="81211" marT="40606" marB="4060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2.3ms 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81211" marR="81211" marT="40606" marB="406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20105"/>
                  </a:ext>
                </a:extLst>
              </a:tr>
              <a:tr h="534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Yolov5m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0.994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81211" marR="81211" marT="40606" marB="4060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4.2ms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81211" marR="81211" marT="40606" marB="406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651036"/>
                  </a:ext>
                </a:extLst>
              </a:tr>
              <a:tr h="534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Yolov7 - tiny</a:t>
                      </a:r>
                      <a:endParaRPr lang="ko-KR" altLang="en-US" sz="2000" b="1"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0.995</a:t>
                      </a:r>
                      <a:endParaRPr lang="ko-KR" altLang="en-US" sz="2000" kern="1200"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81211" marR="81211" marT="40606" marB="4060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1.1ms</a:t>
                      </a:r>
                      <a:endParaRPr lang="ko-KR" altLang="en-US" sz="2000" kern="1200"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81211" marR="81211" marT="40606" marB="406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960243"/>
                  </a:ext>
                </a:extLst>
              </a:tr>
            </a:tbl>
          </a:graphicData>
        </a:graphic>
      </p:graphicFrame>
      <p:sp>
        <p:nvSpPr>
          <p:cNvPr id="999" name="Object 8">
            <a:extLst>
              <a:ext uri="{FF2B5EF4-FFF2-40B4-BE49-F238E27FC236}">
                <a16:creationId xmlns:a16="http://schemas.microsoft.com/office/drawing/2014/main" id="{893F01FF-6131-9A18-8C78-212004D7D47C}"/>
              </a:ext>
            </a:extLst>
          </p:cNvPr>
          <p:cNvSpPr txBox="1"/>
          <p:nvPr/>
        </p:nvSpPr>
        <p:spPr>
          <a:xfrm>
            <a:off x="11298046" y="1136890"/>
            <a:ext cx="768791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  <a:cs typeface="Kanit Black" pitchFamily="34" charset="0"/>
              </a:rPr>
              <a:t>Model</a:t>
            </a:r>
            <a:endParaRPr lang="en-US" sz="105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sp>
        <p:nvSpPr>
          <p:cNvPr id="1000" name="Object 8">
            <a:extLst>
              <a:ext uri="{FF2B5EF4-FFF2-40B4-BE49-F238E27FC236}">
                <a16:creationId xmlns:a16="http://schemas.microsoft.com/office/drawing/2014/main" id="{3F3C09B2-F1AA-6F2C-DFA5-7F87B56AC807}"/>
              </a:ext>
            </a:extLst>
          </p:cNvPr>
          <p:cNvSpPr txBox="1"/>
          <p:nvPr/>
        </p:nvSpPr>
        <p:spPr>
          <a:xfrm>
            <a:off x="11298045" y="4374059"/>
            <a:ext cx="768791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Result</a:t>
            </a:r>
            <a:endParaRPr lang="en-US" sz="105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grpSp>
        <p:nvGrpSpPr>
          <p:cNvPr id="1006" name="그룹 1005">
            <a:extLst>
              <a:ext uri="{FF2B5EF4-FFF2-40B4-BE49-F238E27FC236}">
                <a16:creationId xmlns:a16="http://schemas.microsoft.com/office/drawing/2014/main" id="{E5736B17-5D8D-2779-7EE2-12FF625D46D4}"/>
              </a:ext>
            </a:extLst>
          </p:cNvPr>
          <p:cNvGrpSpPr/>
          <p:nvPr/>
        </p:nvGrpSpPr>
        <p:grpSpPr>
          <a:xfrm>
            <a:off x="5260938" y="2135740"/>
            <a:ext cx="5838293" cy="7298388"/>
            <a:chOff x="5126042" y="2508171"/>
            <a:chExt cx="5838293" cy="729838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BAD877C-E2B8-1E99-782F-9BB8A5F7D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823" t="11447" r="14794" b="13193"/>
            <a:stretch/>
          </p:blipFill>
          <p:spPr>
            <a:xfrm>
              <a:off x="5126042" y="6173953"/>
              <a:ext cx="2821548" cy="30480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3C13106-3C43-E476-1EDA-2E212C4D1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28" r="5607"/>
            <a:stretch/>
          </p:blipFill>
          <p:spPr>
            <a:xfrm>
              <a:off x="8181656" y="2532031"/>
              <a:ext cx="2757714" cy="285461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5031D9E-F648-22B3-5B0C-62A00C785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566" t="9022" r="8107" b="7577"/>
            <a:stretch/>
          </p:blipFill>
          <p:spPr>
            <a:xfrm>
              <a:off x="5126042" y="2508171"/>
              <a:ext cx="2821548" cy="2854618"/>
            </a:xfrm>
            <a:prstGeom prst="rect">
              <a:avLst/>
            </a:prstGeom>
          </p:spPr>
        </p:pic>
        <p:pic>
          <p:nvPicPr>
            <p:cNvPr id="27" name="그림 26" descr="실내이(가) 표시된 사진&#10;&#10;자동 생성된 설명">
              <a:extLst>
                <a:ext uri="{FF2B5EF4-FFF2-40B4-BE49-F238E27FC236}">
                  <a16:creationId xmlns:a16="http://schemas.microsoft.com/office/drawing/2014/main" id="{A2F1718B-2B83-155B-C307-19F88E817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081" y="6146450"/>
              <a:ext cx="2725945" cy="3048612"/>
            </a:xfrm>
            <a:prstGeom prst="rect">
              <a:avLst/>
            </a:prstGeom>
          </p:spPr>
        </p:pic>
        <p:sp>
          <p:nvSpPr>
            <p:cNvPr id="1002" name="사각형: 둥근 모서리 1001">
              <a:extLst>
                <a:ext uri="{FF2B5EF4-FFF2-40B4-BE49-F238E27FC236}">
                  <a16:creationId xmlns:a16="http://schemas.microsoft.com/office/drawing/2014/main" id="{7AA8E340-E955-7B4C-B0C6-09921DFDEA95}"/>
                </a:ext>
              </a:extLst>
            </p:cNvPr>
            <p:cNvSpPr/>
            <p:nvPr/>
          </p:nvSpPr>
          <p:spPr>
            <a:xfrm>
              <a:off x="5126042" y="5401289"/>
              <a:ext cx="2821548" cy="550018"/>
            </a:xfrm>
            <a:prstGeom prst="roundRect">
              <a:avLst/>
            </a:prstGeom>
            <a:solidFill>
              <a:srgbClr val="118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전수창</a:t>
              </a:r>
              <a:r>
                <a:rPr lang="en-US" altLang="ko-KR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&lt;</a:t>
              </a:r>
              <a:r>
                <a:rPr lang="ko-KR" altLang="en-US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조그맣게 </a:t>
              </a:r>
              <a:r>
                <a:rPr lang="ko-KR" altLang="en-US" dirty="0" err="1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살면돼</a:t>
              </a:r>
              <a:r>
                <a:rPr lang="en-US" altLang="ko-KR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3" name="사각형: 둥근 모서리 1002">
              <a:extLst>
                <a:ext uri="{FF2B5EF4-FFF2-40B4-BE49-F238E27FC236}">
                  <a16:creationId xmlns:a16="http://schemas.microsoft.com/office/drawing/2014/main" id="{D8D98F71-019B-54EF-B899-10857ED23347}"/>
                </a:ext>
              </a:extLst>
            </p:cNvPr>
            <p:cNvSpPr/>
            <p:nvPr/>
          </p:nvSpPr>
          <p:spPr>
            <a:xfrm>
              <a:off x="8175771" y="5412453"/>
              <a:ext cx="2788564" cy="550018"/>
            </a:xfrm>
            <a:prstGeom prst="roundRect">
              <a:avLst/>
            </a:prstGeom>
            <a:solidFill>
              <a:srgbClr val="118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손만식</a:t>
              </a:r>
              <a:r>
                <a:rPr lang="en-US" altLang="ko-KR" sz="24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&lt;</a:t>
              </a:r>
              <a:r>
                <a:rPr lang="ko-KR" altLang="en-US" sz="24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싸우는 소</a:t>
              </a:r>
              <a:r>
                <a:rPr lang="en-US" altLang="ko-KR" sz="24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24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4" name="사각형: 둥근 모서리 1003">
              <a:extLst>
                <a:ext uri="{FF2B5EF4-FFF2-40B4-BE49-F238E27FC236}">
                  <a16:creationId xmlns:a16="http://schemas.microsoft.com/office/drawing/2014/main" id="{C36E15FE-337E-763A-07A7-74DD67C84B39}"/>
                </a:ext>
              </a:extLst>
            </p:cNvPr>
            <p:cNvSpPr/>
            <p:nvPr/>
          </p:nvSpPr>
          <p:spPr>
            <a:xfrm>
              <a:off x="5126042" y="9256541"/>
              <a:ext cx="2821548" cy="550018"/>
            </a:xfrm>
            <a:prstGeom prst="roundRect">
              <a:avLst/>
            </a:prstGeom>
            <a:solidFill>
              <a:srgbClr val="118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도팔양</a:t>
              </a:r>
              <a:r>
                <a:rPr lang="en-US" altLang="ko-KR" sz="24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&lt;</a:t>
              </a:r>
              <a:r>
                <a:rPr lang="ko-KR" altLang="en-US" sz="24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까치집</a:t>
              </a:r>
              <a:r>
                <a:rPr lang="en-US" altLang="ko-KR" sz="24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24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5" name="사각형: 둥근 모서리 1004">
              <a:extLst>
                <a:ext uri="{FF2B5EF4-FFF2-40B4-BE49-F238E27FC236}">
                  <a16:creationId xmlns:a16="http://schemas.microsoft.com/office/drawing/2014/main" id="{487E2FED-647A-B522-9F86-2754F1AF0976}"/>
                </a:ext>
              </a:extLst>
            </p:cNvPr>
            <p:cNvSpPr/>
            <p:nvPr/>
          </p:nvSpPr>
          <p:spPr>
            <a:xfrm>
              <a:off x="8207081" y="9246228"/>
              <a:ext cx="2725945" cy="550018"/>
            </a:xfrm>
            <a:prstGeom prst="roundRect">
              <a:avLst/>
            </a:prstGeom>
            <a:solidFill>
              <a:srgbClr val="118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소크라테스 석고상</a:t>
              </a:r>
            </a:p>
          </p:txBody>
        </p:sp>
      </p:grpSp>
      <p:sp>
        <p:nvSpPr>
          <p:cNvPr id="1007" name="TextBox 1006">
            <a:extLst>
              <a:ext uri="{FF2B5EF4-FFF2-40B4-BE49-F238E27FC236}">
                <a16:creationId xmlns:a16="http://schemas.microsoft.com/office/drawing/2014/main" id="{E039160D-B158-8971-7AD2-DA9A2A75CFF1}"/>
              </a:ext>
            </a:extLst>
          </p:cNvPr>
          <p:cNvSpPr txBox="1"/>
          <p:nvPr/>
        </p:nvSpPr>
        <p:spPr>
          <a:xfrm>
            <a:off x="16924426" y="9657443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45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35614B2-38E0-7D0E-315E-5C4B4C1FB2FF}"/>
              </a:ext>
            </a:extLst>
          </p:cNvPr>
          <p:cNvSpPr/>
          <p:nvPr/>
        </p:nvSpPr>
        <p:spPr>
          <a:xfrm>
            <a:off x="4924400" y="829069"/>
            <a:ext cx="13044762" cy="463632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-11270"/>
            <a:ext cx="4605561" cy="10412569"/>
            <a:chOff x="0" y="0"/>
            <a:chExt cx="18285714" cy="303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037832"/>
            </a:xfrm>
            <a:prstGeom prst="rect">
              <a:avLst/>
            </a:prstGeom>
          </p:spPr>
        </p:pic>
      </p:grpSp>
      <p:sp>
        <p:nvSpPr>
          <p:cNvPr id="4" name="Object 22">
            <a:extLst>
              <a:ext uri="{FF2B5EF4-FFF2-40B4-BE49-F238E27FC236}">
                <a16:creationId xmlns:a16="http://schemas.microsoft.com/office/drawing/2014/main" id="{9E388AC7-DA24-3654-D9B9-7B1A3482792C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E3F220-292D-8299-BA7D-1778A8159282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C6E645-316B-C3A1-78E4-23BD3E7AACB7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3E7E85D-AA00-B169-F2B1-839B5C86FFB8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2B08F6C-CD8E-10E4-F2D7-A01D6369F92E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33B6325-E930-7C62-399B-CEF83F28EEAD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13A8017-4D38-ABED-D724-8F0D07056694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80558EC-4EFC-D3B1-59BD-810D31761F0C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Fig. 2.">
            <a:extLst>
              <a:ext uri="{FF2B5EF4-FFF2-40B4-BE49-F238E27FC236}">
                <a16:creationId xmlns:a16="http://schemas.microsoft.com/office/drawing/2014/main" id="{E791D683-9A72-078E-C180-1A8B61C9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88" y="6131246"/>
            <a:ext cx="12461124" cy="322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293262-0FF2-224C-2C72-9B34A2BF6E89}"/>
              </a:ext>
            </a:extLst>
          </p:cNvPr>
          <p:cNvSpPr txBox="1"/>
          <p:nvPr/>
        </p:nvSpPr>
        <p:spPr>
          <a:xfrm>
            <a:off x="15477258" y="8807347"/>
            <a:ext cx="213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한국정보기술학회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4F8F8BD-E2B0-3532-D960-F32FD829F55F}"/>
              </a:ext>
            </a:extLst>
          </p:cNvPr>
          <p:cNvSpPr/>
          <p:nvPr/>
        </p:nvSpPr>
        <p:spPr>
          <a:xfrm>
            <a:off x="4924399" y="5764977"/>
            <a:ext cx="13044762" cy="380944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2D48826-35F4-9C4D-EA3C-0DB8F220C8CF}"/>
              </a:ext>
            </a:extLst>
          </p:cNvPr>
          <p:cNvSpPr txBox="1"/>
          <p:nvPr/>
        </p:nvSpPr>
        <p:spPr>
          <a:xfrm>
            <a:off x="223042" y="2855196"/>
            <a:ext cx="415947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spc="6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2F6F0-C1A2-9795-38E8-9FF150F5AB6C}"/>
              </a:ext>
            </a:extLst>
          </p:cNvPr>
          <p:cNvSpPr txBox="1"/>
          <p:nvPr/>
        </p:nvSpPr>
        <p:spPr>
          <a:xfrm>
            <a:off x="255701" y="8040278"/>
            <a:ext cx="4159471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ROS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Robot Operating System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로봇의 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다리를 제어하는 도구입니다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포슨트의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동력을 제어하기 위해 사용합니다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Picture 2" descr="RIS, Robot Immune System">
            <a:extLst>
              <a:ext uri="{FF2B5EF4-FFF2-40B4-BE49-F238E27FC236}">
                <a16:creationId xmlns:a16="http://schemas.microsoft.com/office/drawing/2014/main" id="{D6F08AF9-716C-1017-0B1E-82E2E8D1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81" y="6165456"/>
            <a:ext cx="1663061" cy="166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OS 2 on Self-driving Cars">
            <a:extLst>
              <a:ext uri="{FF2B5EF4-FFF2-40B4-BE49-F238E27FC236}">
                <a16:creationId xmlns:a16="http://schemas.microsoft.com/office/drawing/2014/main" id="{BBBB0C12-DE1F-FE3D-92FD-A27D7CDF3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9" r="25865"/>
          <a:stretch/>
        </p:blipFill>
        <p:spPr bwMode="auto">
          <a:xfrm>
            <a:off x="2610166" y="6037736"/>
            <a:ext cx="1392806" cy="191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84249E9-8548-6E73-922C-A99DF052F129}"/>
              </a:ext>
            </a:extLst>
          </p:cNvPr>
          <p:cNvSpPr/>
          <p:nvPr/>
        </p:nvSpPr>
        <p:spPr>
          <a:xfrm>
            <a:off x="5341307" y="5581228"/>
            <a:ext cx="4912118" cy="550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이륜형 로봇의 동작원리</a:t>
            </a:r>
          </a:p>
        </p:txBody>
      </p:sp>
      <p:sp>
        <p:nvSpPr>
          <p:cNvPr id="997" name="사각형: 둥근 모서리 996">
            <a:extLst>
              <a:ext uri="{FF2B5EF4-FFF2-40B4-BE49-F238E27FC236}">
                <a16:creationId xmlns:a16="http://schemas.microsoft.com/office/drawing/2014/main" id="{D4827E35-9281-620A-4BE1-74F2241FF424}"/>
              </a:ext>
            </a:extLst>
          </p:cNvPr>
          <p:cNvSpPr/>
          <p:nvPr/>
        </p:nvSpPr>
        <p:spPr>
          <a:xfrm>
            <a:off x="5341307" y="437928"/>
            <a:ext cx="7473890" cy="550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로봇 응용 프로그램 개발을 위한 운영체제이자 로봇 플랫폼</a:t>
            </a:r>
          </a:p>
        </p:txBody>
      </p:sp>
      <p:sp>
        <p:nvSpPr>
          <p:cNvPr id="999" name="TextBox 998">
            <a:extLst>
              <a:ext uri="{FF2B5EF4-FFF2-40B4-BE49-F238E27FC236}">
                <a16:creationId xmlns:a16="http://schemas.microsoft.com/office/drawing/2014/main" id="{1E243144-1529-851A-F40C-E1B898BA4D3C}"/>
              </a:ext>
            </a:extLst>
          </p:cNvPr>
          <p:cNvSpPr txBox="1"/>
          <p:nvPr/>
        </p:nvSpPr>
        <p:spPr>
          <a:xfrm>
            <a:off x="12376921" y="1802314"/>
            <a:ext cx="6130143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70B3C8"/>
              </a:buClr>
              <a:buFont typeface="Wingdings 3" panose="05040102010807070707" pitchFamily="18" charset="2"/>
              <a:buChar char="u"/>
            </a:pPr>
            <a:r>
              <a:rPr lang="ko-KR" altLang="en-US" dirty="0">
                <a:solidFill>
                  <a:srgbClr val="2224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실시간 제어와 자율주행 연산을 위해 </a:t>
            </a:r>
            <a:r>
              <a:rPr lang="en-US" altLang="ko-KR" dirty="0">
                <a:solidFill>
                  <a:srgbClr val="2224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Remote PC</a:t>
            </a:r>
            <a:r>
              <a:rPr lang="ko-KR" altLang="en-US" dirty="0">
                <a:solidFill>
                  <a:srgbClr val="2224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sz="2400" b="1" dirty="0">
                <a:solidFill>
                  <a:srgbClr val="2224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워크스테이션</a:t>
            </a:r>
            <a:r>
              <a:rPr lang="ko-KR" altLang="en-US" dirty="0">
                <a:solidFill>
                  <a:srgbClr val="2224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채택</a:t>
            </a:r>
            <a:endParaRPr lang="en-US" altLang="ko-KR" dirty="0">
              <a:solidFill>
                <a:srgbClr val="2224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70B3C8"/>
              </a:buClr>
              <a:buFont typeface="Wingdings 3" panose="05040102010807070707" pitchFamily="18" charset="2"/>
              <a:buChar char="u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Ubuntu 18.04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버전에 맞는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70B3C8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ROS2 Dashing, ROS1 Melodic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70B3C8"/>
              </a:buClr>
              <a:buFont typeface="Wingdings 3" panose="05040102010807070707" pitchFamily="18" charset="2"/>
              <a:buChar char="u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Remote PC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TurtleBot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양방향 통신을 통해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70B3C8"/>
              </a:buClr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포슨트의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동력 제어</a:t>
            </a:r>
          </a:p>
        </p:txBody>
      </p:sp>
      <p:grpSp>
        <p:nvGrpSpPr>
          <p:cNvPr id="1002" name="그룹 1001">
            <a:extLst>
              <a:ext uri="{FF2B5EF4-FFF2-40B4-BE49-F238E27FC236}">
                <a16:creationId xmlns:a16="http://schemas.microsoft.com/office/drawing/2014/main" id="{CB075B76-26D1-E7BD-9F3B-3304C6B476D2}"/>
              </a:ext>
            </a:extLst>
          </p:cNvPr>
          <p:cNvGrpSpPr/>
          <p:nvPr/>
        </p:nvGrpSpPr>
        <p:grpSpPr>
          <a:xfrm>
            <a:off x="5465931" y="1439948"/>
            <a:ext cx="6513433" cy="3573440"/>
            <a:chOff x="5325586" y="1417660"/>
            <a:chExt cx="6160007" cy="318925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A4E651-65E3-0C82-A4E5-108C5FB09098}"/>
                </a:ext>
              </a:extLst>
            </p:cNvPr>
            <p:cNvGrpSpPr/>
            <p:nvPr/>
          </p:nvGrpSpPr>
          <p:grpSpPr>
            <a:xfrm>
              <a:off x="5341307" y="1778863"/>
              <a:ext cx="6125134" cy="2828047"/>
              <a:chOff x="1193203" y="1087950"/>
              <a:chExt cx="6544358" cy="3812082"/>
            </a:xfrm>
          </p:grpSpPr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A8E621CE-5B22-D60E-BAC6-95F06E1412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7962" y="1093258"/>
                <a:ext cx="6339599" cy="3806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4F4AFB-744E-F751-F50B-625AEB5654A3}"/>
                  </a:ext>
                </a:extLst>
              </p:cNvPr>
              <p:cNvSpPr/>
              <p:nvPr/>
            </p:nvSpPr>
            <p:spPr>
              <a:xfrm>
                <a:off x="4465382" y="1087950"/>
                <a:ext cx="3272179" cy="3691867"/>
              </a:xfrm>
              <a:prstGeom prst="rect">
                <a:avLst/>
              </a:prstGeom>
              <a:noFill/>
              <a:ln w="28575">
                <a:solidFill>
                  <a:srgbClr val="118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56ABC38-FB58-B807-7C63-B71EEC61B22A}"/>
                  </a:ext>
                </a:extLst>
              </p:cNvPr>
              <p:cNvSpPr/>
              <p:nvPr/>
            </p:nvSpPr>
            <p:spPr>
              <a:xfrm>
                <a:off x="1193203" y="1090784"/>
                <a:ext cx="3272179" cy="3691867"/>
              </a:xfrm>
              <a:prstGeom prst="rect">
                <a:avLst/>
              </a:prstGeom>
              <a:noFill/>
              <a:ln w="28575">
                <a:solidFill>
                  <a:srgbClr val="1181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000" name="사각형: 둥근 모서리 999">
              <a:extLst>
                <a:ext uri="{FF2B5EF4-FFF2-40B4-BE49-F238E27FC236}">
                  <a16:creationId xmlns:a16="http://schemas.microsoft.com/office/drawing/2014/main" id="{CF5C2FC6-1CB4-3EB6-6694-1AF8DF24436B}"/>
                </a:ext>
              </a:extLst>
            </p:cNvPr>
            <p:cNvSpPr/>
            <p:nvPr/>
          </p:nvSpPr>
          <p:spPr>
            <a:xfrm>
              <a:off x="5325586" y="1417660"/>
              <a:ext cx="6160007" cy="433907"/>
            </a:xfrm>
            <a:prstGeom prst="roundRect">
              <a:avLst/>
            </a:prstGeom>
            <a:solidFill>
              <a:srgbClr val="118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Remote PC &lt;-&gt; TurtleBot </a:t>
              </a:r>
              <a:r>
                <a:rPr lang="ko-KR" altLang="en-US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 </a:t>
              </a:r>
              <a:r>
                <a:rPr lang="en-US" altLang="ko-KR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ROS </a:t>
              </a:r>
              <a:r>
                <a:rPr lang="ko-KR" altLang="en-US" b="1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통신</a:t>
              </a:r>
            </a:p>
          </p:txBody>
        </p:sp>
      </p:grpSp>
      <p:sp>
        <p:nvSpPr>
          <p:cNvPr id="1003" name="TextBox 1002">
            <a:extLst>
              <a:ext uri="{FF2B5EF4-FFF2-40B4-BE49-F238E27FC236}">
                <a16:creationId xmlns:a16="http://schemas.microsoft.com/office/drawing/2014/main" id="{0D1123E4-29ED-7808-2611-C4F8F79B2C67}"/>
              </a:ext>
            </a:extLst>
          </p:cNvPr>
          <p:cNvSpPr txBox="1"/>
          <p:nvPr/>
        </p:nvSpPr>
        <p:spPr>
          <a:xfrm>
            <a:off x="16924426" y="9657443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270"/>
            <a:ext cx="4605561" cy="10412569"/>
            <a:chOff x="0" y="0"/>
            <a:chExt cx="18285714" cy="303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037832"/>
            </a:xfrm>
            <a:prstGeom prst="rect">
              <a:avLst/>
            </a:prstGeom>
          </p:spPr>
        </p:pic>
      </p:grpSp>
      <p:sp>
        <p:nvSpPr>
          <p:cNvPr id="4" name="Object 22">
            <a:extLst>
              <a:ext uri="{FF2B5EF4-FFF2-40B4-BE49-F238E27FC236}">
                <a16:creationId xmlns:a16="http://schemas.microsoft.com/office/drawing/2014/main" id="{9E388AC7-DA24-3654-D9B9-7B1A3482792C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E3F220-292D-8299-BA7D-1778A8159282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C6E645-316B-C3A1-78E4-23BD3E7AACB7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3E7E85D-AA00-B169-F2B1-839B5C86FFB8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2B08F6C-CD8E-10E4-F2D7-A01D6369F92E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33B6325-E930-7C62-399B-CEF83F28EEAD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13A8017-4D38-ABED-D724-8F0D07056694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80558EC-4EFC-D3B1-59BD-810D31761F0C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D6D6544-86A5-7C69-43E4-55A989F47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0" y="5516977"/>
            <a:ext cx="7270090" cy="4346552"/>
          </a:xfrm>
          <a:prstGeom prst="rect">
            <a:avLst/>
          </a:prstGeom>
          <a:ln w="38100">
            <a:solidFill>
              <a:srgbClr val="1181A4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24C77337-D098-339C-2FBD-9469D031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970" y="752127"/>
            <a:ext cx="7535346" cy="4252869"/>
          </a:xfrm>
          <a:prstGeom prst="rect">
            <a:avLst/>
          </a:prstGeom>
          <a:noFill/>
          <a:ln w="38100">
            <a:solidFill>
              <a:srgbClr val="1181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4D15EEF1-8AAA-3F19-4BF4-473F1E8014DD}"/>
              </a:ext>
            </a:extLst>
          </p:cNvPr>
          <p:cNvSpPr txBox="1"/>
          <p:nvPr/>
        </p:nvSpPr>
        <p:spPr>
          <a:xfrm>
            <a:off x="223042" y="2855196"/>
            <a:ext cx="415947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b="1" spc="6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자율 주행</a:t>
            </a:r>
            <a:endParaRPr lang="en-US" sz="6600" b="1" spc="6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7BACB-D212-53B9-54C4-91980A4B4CEE}"/>
              </a:ext>
            </a:extLst>
          </p:cNvPr>
          <p:cNvSpPr txBox="1"/>
          <p:nvPr/>
        </p:nvSpPr>
        <p:spPr>
          <a:xfrm>
            <a:off x="255701" y="8040278"/>
            <a:ext cx="4159471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SLAM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Navigation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포슨트를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우리가 원하는 목적지로 이동시킬 수 있습니다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057" name="그룹 2056">
            <a:extLst>
              <a:ext uri="{FF2B5EF4-FFF2-40B4-BE49-F238E27FC236}">
                <a16:creationId xmlns:a16="http://schemas.microsoft.com/office/drawing/2014/main" id="{5194C9DE-3725-63FD-6D05-793579A6DC96}"/>
              </a:ext>
            </a:extLst>
          </p:cNvPr>
          <p:cNvGrpSpPr/>
          <p:nvPr/>
        </p:nvGrpSpPr>
        <p:grpSpPr>
          <a:xfrm>
            <a:off x="4968823" y="1181100"/>
            <a:ext cx="4432148" cy="2084217"/>
            <a:chOff x="4968823" y="1267700"/>
            <a:chExt cx="4432148" cy="20842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A24B5A-6107-BAFB-681C-033AD100C62D}"/>
                </a:ext>
              </a:extLst>
            </p:cNvPr>
            <p:cNvSpPr txBox="1"/>
            <p:nvPr/>
          </p:nvSpPr>
          <p:spPr>
            <a:xfrm>
              <a:off x="5063717" y="1948538"/>
              <a:ext cx="43372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4D5156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Simultaneous localization and mapping</a:t>
              </a:r>
            </a:p>
          </p:txBody>
        </p: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DFF5A53C-5295-4960-E2C4-F954C9F320F7}"/>
                </a:ext>
              </a:extLst>
            </p:cNvPr>
            <p:cNvSpPr txBox="1"/>
            <p:nvPr/>
          </p:nvSpPr>
          <p:spPr>
            <a:xfrm>
              <a:off x="5059512" y="2336254"/>
              <a:ext cx="39887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LIDAR</a:t>
              </a:r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센서를 통한 위치 파악 및 </a:t>
              </a:r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Cartographer </a:t>
              </a:r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라이브러리를 사용하여 </a:t>
              </a:r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Mapping</a:t>
              </a:r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실시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6C7ABEFC-E46A-646F-56DC-C594696D4BE7}"/>
                </a:ext>
              </a:extLst>
            </p:cNvPr>
            <p:cNvSpPr txBox="1"/>
            <p:nvPr/>
          </p:nvSpPr>
          <p:spPr>
            <a:xfrm>
              <a:off x="4968823" y="1267700"/>
              <a:ext cx="290362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b="1" i="1" dirty="0">
                  <a:solidFill>
                    <a:srgbClr val="70B3C8"/>
                  </a:solidFill>
                  <a:latin typeface="a하얀구름" panose="02020600000000000000" pitchFamily="18" charset="-127"/>
                  <a:ea typeface="a하얀구름" panose="02020600000000000000" pitchFamily="18" charset="-127"/>
                  <a:cs typeface="Kanit Black" pitchFamily="34" charset="0"/>
                </a:rPr>
                <a:t>SLAM</a:t>
              </a:r>
              <a:endParaRPr lang="en-US" sz="1050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9A5ADE-C7C0-90FF-295D-3D12D59DF4C8}"/>
              </a:ext>
            </a:extLst>
          </p:cNvPr>
          <p:cNvGrpSpPr/>
          <p:nvPr/>
        </p:nvGrpSpPr>
        <p:grpSpPr>
          <a:xfrm>
            <a:off x="4998110" y="3858280"/>
            <a:ext cx="4716598" cy="523220"/>
            <a:chOff x="4998110" y="3401080"/>
            <a:chExt cx="4716598" cy="52322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E6625232-4E02-213C-1F7F-3825A93555F2}"/>
                </a:ext>
              </a:extLst>
            </p:cNvPr>
            <p:cNvSpPr/>
            <p:nvPr/>
          </p:nvSpPr>
          <p:spPr>
            <a:xfrm rot="5400000">
              <a:off x="9211396" y="3409884"/>
              <a:ext cx="512116" cy="494508"/>
            </a:xfrm>
            <a:prstGeom prst="triangle">
              <a:avLst/>
            </a:prstGeom>
            <a:solidFill>
              <a:srgbClr val="118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B2419D-1601-CC22-7067-D9A494BA1A79}"/>
                </a:ext>
              </a:extLst>
            </p:cNvPr>
            <p:cNvSpPr txBox="1"/>
            <p:nvPr/>
          </p:nvSpPr>
          <p:spPr>
            <a:xfrm>
              <a:off x="4998110" y="3401080"/>
              <a:ext cx="41458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</a:t>
              </a: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 복도 앞 </a:t>
              </a:r>
              <a:r>
                <a:rPr lang="en-US" altLang="ko-KR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Mapping </a:t>
              </a:r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</a:t>
              </a:r>
            </a:p>
          </p:txBody>
        </p:sp>
      </p:grpSp>
      <p:grpSp>
        <p:nvGrpSpPr>
          <p:cNvPr id="2050" name="그룹 2049">
            <a:extLst>
              <a:ext uri="{FF2B5EF4-FFF2-40B4-BE49-F238E27FC236}">
                <a16:creationId xmlns:a16="http://schemas.microsoft.com/office/drawing/2014/main" id="{EB0D3581-637E-FBD7-69FD-CC627E993162}"/>
              </a:ext>
            </a:extLst>
          </p:cNvPr>
          <p:cNvGrpSpPr/>
          <p:nvPr/>
        </p:nvGrpSpPr>
        <p:grpSpPr>
          <a:xfrm>
            <a:off x="13096833" y="5829300"/>
            <a:ext cx="4264965" cy="2616845"/>
            <a:chOff x="13522292" y="5885842"/>
            <a:chExt cx="4264965" cy="2616845"/>
          </a:xfrm>
        </p:grpSpPr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C7F86980-2A08-66B6-5C12-6323BB8012B5}"/>
                </a:ext>
              </a:extLst>
            </p:cNvPr>
            <p:cNvSpPr txBox="1"/>
            <p:nvPr/>
          </p:nvSpPr>
          <p:spPr>
            <a:xfrm>
              <a:off x="13654762" y="5885842"/>
              <a:ext cx="413249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800" b="1" i="1" dirty="0">
                  <a:solidFill>
                    <a:srgbClr val="70B3C8"/>
                  </a:solidFill>
                  <a:latin typeface="a하얀구름" panose="02020600000000000000" pitchFamily="18" charset="-127"/>
                  <a:ea typeface="a하얀구름" panose="02020600000000000000" pitchFamily="18" charset="-127"/>
                </a:rPr>
                <a:t>Navigation</a:t>
              </a:r>
              <a:endParaRPr lang="en-US" sz="4800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B6B0B-B255-4BAC-6B43-166147C4AF2D}"/>
                </a:ext>
              </a:extLst>
            </p:cNvPr>
            <p:cNvSpPr txBox="1"/>
            <p:nvPr/>
          </p:nvSpPr>
          <p:spPr>
            <a:xfrm>
              <a:off x="13522292" y="7179248"/>
              <a:ext cx="41912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작성된 </a:t>
              </a:r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map</a:t>
              </a:r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</a:t>
              </a:r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LIDAR </a:t>
              </a:r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 등 복합적인 </a:t>
              </a:r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parameter</a:t>
              </a:r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들을 통해 자신의 위치를 추정하면서 목표지점으로 이동</a:t>
              </a:r>
            </a:p>
            <a:p>
              <a:pPr algn="dist"/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42FCDD-0438-D221-F351-87A280FA15E2}"/>
                </a:ext>
              </a:extLst>
            </p:cNvPr>
            <p:cNvSpPr txBox="1"/>
            <p:nvPr/>
          </p:nvSpPr>
          <p:spPr>
            <a:xfrm>
              <a:off x="14767845" y="6678739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출발지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~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목표지로의 이동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8923F83-6356-D996-F1AB-8B8E3BE4F7E3}"/>
              </a:ext>
            </a:extLst>
          </p:cNvPr>
          <p:cNvGrpSpPr/>
          <p:nvPr/>
        </p:nvGrpSpPr>
        <p:grpSpPr>
          <a:xfrm>
            <a:off x="12660749" y="8703486"/>
            <a:ext cx="4751445" cy="523220"/>
            <a:chOff x="4392555" y="3401080"/>
            <a:chExt cx="4751445" cy="523220"/>
          </a:xfrm>
        </p:grpSpPr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51A7AF12-8A61-BF1A-D441-03153D895F9B}"/>
                </a:ext>
              </a:extLst>
            </p:cNvPr>
            <p:cNvSpPr/>
            <p:nvPr/>
          </p:nvSpPr>
          <p:spPr>
            <a:xfrm rot="16200000" flipH="1">
              <a:off x="4383751" y="3415436"/>
              <a:ext cx="512116" cy="494508"/>
            </a:xfrm>
            <a:prstGeom prst="triangle">
              <a:avLst/>
            </a:prstGeom>
            <a:solidFill>
              <a:srgbClr val="118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98918E52-D530-7F59-DE5A-301B37E1F93C}"/>
                </a:ext>
              </a:extLst>
            </p:cNvPr>
            <p:cNvSpPr txBox="1"/>
            <p:nvPr/>
          </p:nvSpPr>
          <p:spPr>
            <a:xfrm>
              <a:off x="4998110" y="3401080"/>
              <a:ext cx="41458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 로봇 이동 모습</a:t>
              </a:r>
            </a:p>
          </p:txBody>
        </p:sp>
      </p:grpSp>
      <p:sp>
        <p:nvSpPr>
          <p:cNvPr id="2058" name="TextBox 2057">
            <a:extLst>
              <a:ext uri="{FF2B5EF4-FFF2-40B4-BE49-F238E27FC236}">
                <a16:creationId xmlns:a16="http://schemas.microsoft.com/office/drawing/2014/main" id="{2E4C6018-3CBF-CE3E-802D-E66A0785C28E}"/>
              </a:ext>
            </a:extLst>
          </p:cNvPr>
          <p:cNvSpPr txBox="1"/>
          <p:nvPr/>
        </p:nvSpPr>
        <p:spPr>
          <a:xfrm>
            <a:off x="16924426" y="9657443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6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" y="-11270"/>
            <a:ext cx="4605561" cy="10298270"/>
            <a:chOff x="0" y="0"/>
            <a:chExt cx="18285714" cy="303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037832"/>
            </a:xfrm>
            <a:prstGeom prst="rect">
              <a:avLst/>
            </a:prstGeom>
          </p:spPr>
        </p:pic>
      </p:grpSp>
      <p:sp>
        <p:nvSpPr>
          <p:cNvPr id="4" name="Object 22">
            <a:extLst>
              <a:ext uri="{FF2B5EF4-FFF2-40B4-BE49-F238E27FC236}">
                <a16:creationId xmlns:a16="http://schemas.microsoft.com/office/drawing/2014/main" id="{9E388AC7-DA24-3654-D9B9-7B1A3482792C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E3F220-292D-8299-BA7D-1778A8159282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C6E645-316B-C3A1-78E4-23BD3E7AACB7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3E7E85D-AA00-B169-F2B1-839B5C86FFB8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2B08F6C-CD8E-10E4-F2D7-A01D6369F92E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33B6325-E930-7C62-399B-CEF83F28EEAD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13A8017-4D38-ABED-D724-8F0D07056694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80558EC-4EFC-D3B1-59BD-810D31761F0C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8E21F3-3B6B-0D76-6616-8BC91B06154F}"/>
              </a:ext>
            </a:extLst>
          </p:cNvPr>
          <p:cNvSpPr/>
          <p:nvPr/>
        </p:nvSpPr>
        <p:spPr>
          <a:xfrm>
            <a:off x="4377730" y="608474"/>
            <a:ext cx="3600000" cy="1440000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83948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Speech</a:t>
            </a:r>
          </a:p>
          <a:p>
            <a:pPr algn="ctr"/>
            <a:r>
              <a:rPr lang="en-US" altLang="ko-KR" sz="2800" dirty="0">
                <a:solidFill>
                  <a:srgbClr val="083948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Recognition</a:t>
            </a:r>
            <a:endParaRPr lang="ko-KR" altLang="en-US" sz="2800" dirty="0">
              <a:solidFill>
                <a:srgbClr val="083948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F2B58AA-AF43-0CB8-11DE-992F738D9BEF}"/>
              </a:ext>
            </a:extLst>
          </p:cNvPr>
          <p:cNvSpPr/>
          <p:nvPr/>
        </p:nvSpPr>
        <p:spPr>
          <a:xfrm>
            <a:off x="4374101" y="4368047"/>
            <a:ext cx="3600000" cy="1440000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83948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NER</a:t>
            </a:r>
            <a:endParaRPr lang="ko-KR" altLang="en-US" sz="2800" dirty="0">
              <a:solidFill>
                <a:srgbClr val="083948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6E7D3A6-9DAF-BE11-2AE9-EBD0A56EC8A7}"/>
              </a:ext>
            </a:extLst>
          </p:cNvPr>
          <p:cNvSpPr/>
          <p:nvPr/>
        </p:nvSpPr>
        <p:spPr>
          <a:xfrm>
            <a:off x="4377730" y="6181160"/>
            <a:ext cx="3600000" cy="1440000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83948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Question</a:t>
            </a:r>
          </a:p>
          <a:p>
            <a:pPr algn="ctr"/>
            <a:r>
              <a:rPr lang="en-US" altLang="ko-KR" sz="2800" dirty="0">
                <a:solidFill>
                  <a:srgbClr val="083948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Answering</a:t>
            </a:r>
            <a:endParaRPr lang="ko-KR" altLang="en-US" sz="2800" dirty="0">
              <a:solidFill>
                <a:srgbClr val="083948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5D975890-7712-A634-F6EE-B0E86323AE62}"/>
              </a:ext>
            </a:extLst>
          </p:cNvPr>
          <p:cNvSpPr txBox="1"/>
          <p:nvPr/>
        </p:nvSpPr>
        <p:spPr>
          <a:xfrm>
            <a:off x="223042" y="2855196"/>
            <a:ext cx="415947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spc="6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NLP</a:t>
            </a:r>
          </a:p>
        </p:txBody>
      </p: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E4C80848-E2B9-932A-D012-C59637F324F1}"/>
              </a:ext>
            </a:extLst>
          </p:cNvPr>
          <p:cNvGrpSpPr/>
          <p:nvPr/>
        </p:nvGrpSpPr>
        <p:grpSpPr>
          <a:xfrm>
            <a:off x="4389772" y="2421587"/>
            <a:ext cx="6395181" cy="1573347"/>
            <a:chOff x="4389772" y="2877071"/>
            <a:chExt cx="6395181" cy="157334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6904CE5-EC41-AD03-FB7D-800A2D31BFB3}"/>
                </a:ext>
              </a:extLst>
            </p:cNvPr>
            <p:cNvSpPr/>
            <p:nvPr/>
          </p:nvSpPr>
          <p:spPr>
            <a:xfrm>
              <a:off x="4389772" y="3010418"/>
              <a:ext cx="3600000" cy="1440000"/>
            </a:xfrm>
            <a:prstGeom prst="roundRect">
              <a:avLst/>
            </a:prstGeom>
            <a:solidFill>
              <a:srgbClr val="E7F2F5">
                <a:alpha val="5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083948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Binary</a:t>
              </a:r>
            </a:p>
            <a:p>
              <a:pPr algn="ctr"/>
              <a:r>
                <a:rPr lang="en-US" altLang="ko-KR" sz="2800" dirty="0">
                  <a:solidFill>
                    <a:srgbClr val="083948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Classification</a:t>
              </a:r>
              <a:endParaRPr lang="ko-KR" altLang="en-US" sz="2800" dirty="0">
                <a:solidFill>
                  <a:srgbClr val="083948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208D0F-189B-47EF-EEE6-70E2F68FC4A1}"/>
                </a:ext>
              </a:extLst>
            </p:cNvPr>
            <p:cNvSpPr txBox="1"/>
            <p:nvPr/>
          </p:nvSpPr>
          <p:spPr>
            <a:xfrm>
              <a:off x="6804843" y="2877071"/>
              <a:ext cx="3980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rgbClr val="08394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KoBERT</a:t>
              </a:r>
              <a:endParaRPr lang="ko-KR" altLang="en-US" sz="2400" b="1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7B37CF83-FF3B-DA8C-E1B0-B019AC226B71}"/>
              </a:ext>
            </a:extLst>
          </p:cNvPr>
          <p:cNvGrpSpPr/>
          <p:nvPr/>
        </p:nvGrpSpPr>
        <p:grpSpPr>
          <a:xfrm>
            <a:off x="4403776" y="7994274"/>
            <a:ext cx="4391122" cy="1645916"/>
            <a:chOff x="4389772" y="7834362"/>
            <a:chExt cx="4391122" cy="164591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CBFC3EB-FC62-4F95-6F83-A85561F7AF5A}"/>
                </a:ext>
              </a:extLst>
            </p:cNvPr>
            <p:cNvSpPr/>
            <p:nvPr/>
          </p:nvSpPr>
          <p:spPr>
            <a:xfrm>
              <a:off x="4389772" y="8040278"/>
              <a:ext cx="3600000" cy="1440000"/>
            </a:xfrm>
            <a:prstGeom prst="roundRect">
              <a:avLst/>
            </a:prstGeom>
            <a:solidFill>
              <a:srgbClr val="E7F2F5">
                <a:alpha val="5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083948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Speech</a:t>
              </a:r>
            </a:p>
            <a:p>
              <a:pPr algn="ctr"/>
              <a:r>
                <a:rPr lang="en-US" altLang="ko-KR" sz="2800" dirty="0">
                  <a:solidFill>
                    <a:srgbClr val="083948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Synthesis</a:t>
              </a:r>
              <a:endParaRPr lang="ko-KR" altLang="en-US" sz="2800" dirty="0">
                <a:solidFill>
                  <a:srgbClr val="083948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263BB60E-B50B-3070-4A70-8CA4A4072F88}"/>
                </a:ext>
              </a:extLst>
            </p:cNvPr>
            <p:cNvSpPr txBox="1"/>
            <p:nvPr/>
          </p:nvSpPr>
          <p:spPr>
            <a:xfrm>
              <a:off x="4800784" y="7834362"/>
              <a:ext cx="3980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8394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Google Cloud API</a:t>
              </a:r>
              <a:endParaRPr lang="ko-KR" altLang="en-US" sz="2400" b="1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997" name="표 997">
            <a:extLst>
              <a:ext uri="{FF2B5EF4-FFF2-40B4-BE49-F238E27FC236}">
                <a16:creationId xmlns:a16="http://schemas.microsoft.com/office/drawing/2014/main" id="{8BEA52ED-778B-7AF7-BFAC-25966612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3691"/>
              </p:ext>
            </p:extLst>
          </p:nvPr>
        </p:nvGraphicFramePr>
        <p:xfrm>
          <a:off x="9866317" y="1219974"/>
          <a:ext cx="7387953" cy="2122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8097">
                  <a:extLst>
                    <a:ext uri="{9D8B030D-6E8A-4147-A177-3AD203B41FA5}">
                      <a16:colId xmlns:a16="http://schemas.microsoft.com/office/drawing/2014/main" val="2486150047"/>
                    </a:ext>
                  </a:extLst>
                </a:gridCol>
                <a:gridCol w="2429928">
                  <a:extLst>
                    <a:ext uri="{9D8B030D-6E8A-4147-A177-3AD203B41FA5}">
                      <a16:colId xmlns:a16="http://schemas.microsoft.com/office/drawing/2014/main" val="3189301862"/>
                    </a:ext>
                  </a:extLst>
                </a:gridCol>
                <a:gridCol w="2429928">
                  <a:extLst>
                    <a:ext uri="{9D8B030D-6E8A-4147-A177-3AD203B41FA5}">
                      <a16:colId xmlns:a16="http://schemas.microsoft.com/office/drawing/2014/main" val="1527584957"/>
                    </a:ext>
                  </a:extLst>
                </a:gridCol>
              </a:tblGrid>
              <a:tr h="384885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077226"/>
                  </a:ext>
                </a:extLst>
              </a:tr>
              <a:tr h="567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Google Cloud API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음성 인식 속도↑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다양한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사용횟수 제한 및 유료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호출어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탐지 구현 어려움</a:t>
                      </a:r>
                      <a:endParaRPr lang="ko-Kore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20105"/>
                  </a:ext>
                </a:extLst>
              </a:tr>
              <a:tr h="567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Google Speech API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간단한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코드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호출어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탐지 구현 가능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낯선 단어 성능 저하 문제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651036"/>
                  </a:ext>
                </a:extLst>
              </a:tr>
              <a:tr h="567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Sphinx API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문장의 </a:t>
                      </a:r>
                      <a:r>
                        <a:rPr lang="en" altLang="ko-Kore-KR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sensitivity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조율 가능</a:t>
                      </a:r>
                      <a:endParaRPr lang="ko-Kore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한국어를 지원하지 않음</a:t>
                      </a:r>
                      <a:endParaRPr lang="ko-Kore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960243"/>
                  </a:ext>
                </a:extLst>
              </a:tr>
            </a:tbl>
          </a:graphicData>
        </a:graphic>
      </p:graphicFrame>
      <p:sp>
        <p:nvSpPr>
          <p:cNvPr id="999" name="TextBox 998">
            <a:extLst>
              <a:ext uri="{FF2B5EF4-FFF2-40B4-BE49-F238E27FC236}">
                <a16:creationId xmlns:a16="http://schemas.microsoft.com/office/drawing/2014/main" id="{9F8CB5EB-A9D8-2C9E-4B0F-16716C10079A}"/>
              </a:ext>
            </a:extLst>
          </p:cNvPr>
          <p:cNvSpPr txBox="1"/>
          <p:nvPr/>
        </p:nvSpPr>
        <p:spPr>
          <a:xfrm>
            <a:off x="255701" y="8040278"/>
            <a:ext cx="4159471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NLP (</a:t>
            </a:r>
            <a:r>
              <a:rPr lang="ko-KR" altLang="en-US" sz="16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Natural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Language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Processing)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사람의 언어를 컴퓨터가 이해하고 처리할 수 있도록 하는 일입니다.</a:t>
            </a:r>
          </a:p>
        </p:txBody>
      </p:sp>
      <p:graphicFrame>
        <p:nvGraphicFramePr>
          <p:cNvPr id="1002" name="표 997">
            <a:extLst>
              <a:ext uri="{FF2B5EF4-FFF2-40B4-BE49-F238E27FC236}">
                <a16:creationId xmlns:a16="http://schemas.microsoft.com/office/drawing/2014/main" id="{609595F8-E85A-5652-6BBC-40289406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08784"/>
              </p:ext>
            </p:extLst>
          </p:nvPr>
        </p:nvGraphicFramePr>
        <p:xfrm>
          <a:off x="9940846" y="7709941"/>
          <a:ext cx="7313424" cy="170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594">
                  <a:extLst>
                    <a:ext uri="{9D8B030D-6E8A-4147-A177-3AD203B41FA5}">
                      <a16:colId xmlns:a16="http://schemas.microsoft.com/office/drawing/2014/main" val="2486150047"/>
                    </a:ext>
                  </a:extLst>
                </a:gridCol>
                <a:gridCol w="4810830">
                  <a:extLst>
                    <a:ext uri="{9D8B030D-6E8A-4147-A177-3AD203B41FA5}">
                      <a16:colId xmlns:a16="http://schemas.microsoft.com/office/drawing/2014/main" val="3189301862"/>
                    </a:ext>
                  </a:extLst>
                </a:gridCol>
              </a:tblGrid>
              <a:tr h="567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SKT – AI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ore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SKT-AI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r>
                        <a:rPr lang="en-US" altLang="ko-Kore-KR" sz="16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KoGPT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이용해 </a:t>
                      </a:r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챗봇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구현 성공</a:t>
                      </a:r>
                      <a:endParaRPr lang="en-US" altLang="ko-Kore-KR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20105"/>
                  </a:ext>
                </a:extLst>
              </a:tr>
              <a:tr h="567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Kakao Brain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6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챗봇</a:t>
                      </a:r>
                      <a:r>
                        <a:rPr kumimoji="1" lang="ko-KR" altLang="en-US" sz="16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기능을 구현해보려고 했으나 메모리 부족으로 실패</a:t>
                      </a:r>
                      <a:endParaRPr kumimoji="1"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651036"/>
                  </a:ext>
                </a:extLst>
              </a:tr>
              <a:tr h="567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 AI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6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OpenAI</a:t>
                      </a:r>
                      <a:r>
                        <a:rPr kumimoji="1"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r>
                        <a:rPr kumimoji="1"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GPT</a:t>
                      </a:r>
                      <a:r>
                        <a:rPr kumimoji="1"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이용해 </a:t>
                      </a:r>
                      <a:r>
                        <a:rPr kumimoji="1"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QA</a:t>
                      </a:r>
                      <a:r>
                        <a:rPr kumimoji="1" lang="ko-KR" altLang="en-US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 성공</a:t>
                      </a:r>
                      <a:endParaRPr kumimoji="1" lang="en-US" altLang="ko-KR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960243"/>
                  </a:ext>
                </a:extLst>
              </a:tr>
            </a:tbl>
          </a:graphicData>
        </a:graphic>
      </p:graphicFrame>
      <p:cxnSp>
        <p:nvCxnSpPr>
          <p:cNvPr id="1004" name="직선 연결선 1003">
            <a:extLst>
              <a:ext uri="{FF2B5EF4-FFF2-40B4-BE49-F238E27FC236}">
                <a16:creationId xmlns:a16="http://schemas.microsoft.com/office/drawing/2014/main" id="{7C1DF449-879C-AE18-D1F3-DFF05A140F2A}"/>
              </a:ext>
            </a:extLst>
          </p:cNvPr>
          <p:cNvCxnSpPr>
            <a:cxnSpLocks/>
          </p:cNvCxnSpPr>
          <p:nvPr/>
        </p:nvCxnSpPr>
        <p:spPr>
          <a:xfrm>
            <a:off x="7931688" y="703628"/>
            <a:ext cx="1934629" cy="510317"/>
          </a:xfrm>
          <a:prstGeom prst="line">
            <a:avLst/>
          </a:prstGeom>
          <a:ln>
            <a:solidFill>
              <a:srgbClr val="0839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직선 연결선 1006">
            <a:extLst>
              <a:ext uri="{FF2B5EF4-FFF2-40B4-BE49-F238E27FC236}">
                <a16:creationId xmlns:a16="http://schemas.microsoft.com/office/drawing/2014/main" id="{4A7ACCFD-CE9F-CB7C-4E73-E6F856897886}"/>
              </a:ext>
            </a:extLst>
          </p:cNvPr>
          <p:cNvCxnSpPr>
            <a:cxnSpLocks/>
          </p:cNvCxnSpPr>
          <p:nvPr/>
        </p:nvCxnSpPr>
        <p:spPr>
          <a:xfrm>
            <a:off x="7934168" y="1939170"/>
            <a:ext cx="1932149" cy="1397703"/>
          </a:xfrm>
          <a:prstGeom prst="line">
            <a:avLst/>
          </a:prstGeom>
          <a:ln>
            <a:solidFill>
              <a:srgbClr val="0839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직선 연결선 1011">
            <a:extLst>
              <a:ext uri="{FF2B5EF4-FFF2-40B4-BE49-F238E27FC236}">
                <a16:creationId xmlns:a16="http://schemas.microsoft.com/office/drawing/2014/main" id="{511CD289-B3E0-A6F8-69E7-CC0B307DCAEE}"/>
              </a:ext>
            </a:extLst>
          </p:cNvPr>
          <p:cNvCxnSpPr>
            <a:cxnSpLocks/>
          </p:cNvCxnSpPr>
          <p:nvPr/>
        </p:nvCxnSpPr>
        <p:spPr>
          <a:xfrm>
            <a:off x="7951083" y="7522859"/>
            <a:ext cx="1989763" cy="1890947"/>
          </a:xfrm>
          <a:prstGeom prst="line">
            <a:avLst/>
          </a:prstGeom>
          <a:ln>
            <a:solidFill>
              <a:srgbClr val="0839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직선 연결선 1015">
            <a:extLst>
              <a:ext uri="{FF2B5EF4-FFF2-40B4-BE49-F238E27FC236}">
                <a16:creationId xmlns:a16="http://schemas.microsoft.com/office/drawing/2014/main" id="{0F4D0D72-8998-EA13-1A5D-59F584ACB145}"/>
              </a:ext>
            </a:extLst>
          </p:cNvPr>
          <p:cNvCxnSpPr>
            <a:cxnSpLocks/>
          </p:cNvCxnSpPr>
          <p:nvPr/>
        </p:nvCxnSpPr>
        <p:spPr>
          <a:xfrm>
            <a:off x="7891881" y="6233528"/>
            <a:ext cx="2048965" cy="1476413"/>
          </a:xfrm>
          <a:prstGeom prst="line">
            <a:avLst/>
          </a:prstGeom>
          <a:ln>
            <a:solidFill>
              <a:srgbClr val="0839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>
            <a:extLst>
              <a:ext uri="{FF2B5EF4-FFF2-40B4-BE49-F238E27FC236}">
                <a16:creationId xmlns:a16="http://schemas.microsoft.com/office/drawing/2014/main" id="{D5676C9A-1772-C2E3-E479-0E4137EEE0B4}"/>
              </a:ext>
            </a:extLst>
          </p:cNvPr>
          <p:cNvCxnSpPr>
            <a:cxnSpLocks/>
          </p:cNvCxnSpPr>
          <p:nvPr/>
        </p:nvCxnSpPr>
        <p:spPr>
          <a:xfrm flipV="1">
            <a:off x="7825056" y="4370997"/>
            <a:ext cx="2088475" cy="57712"/>
          </a:xfrm>
          <a:prstGeom prst="line">
            <a:avLst/>
          </a:prstGeom>
          <a:ln>
            <a:solidFill>
              <a:srgbClr val="0839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D968F69F-5D38-4A7D-AABD-3D6C257FF24C}"/>
              </a:ext>
            </a:extLst>
          </p:cNvPr>
          <p:cNvCxnSpPr>
            <a:cxnSpLocks/>
          </p:cNvCxnSpPr>
          <p:nvPr/>
        </p:nvCxnSpPr>
        <p:spPr>
          <a:xfrm>
            <a:off x="7902646" y="5687515"/>
            <a:ext cx="2010885" cy="893350"/>
          </a:xfrm>
          <a:prstGeom prst="line">
            <a:avLst/>
          </a:prstGeom>
          <a:ln>
            <a:solidFill>
              <a:srgbClr val="0839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3D68E6C3-B56F-CF00-CC6B-E5E9FFD3DB07}"/>
              </a:ext>
            </a:extLst>
          </p:cNvPr>
          <p:cNvGrpSpPr/>
          <p:nvPr/>
        </p:nvGrpSpPr>
        <p:grpSpPr>
          <a:xfrm>
            <a:off x="9917160" y="4356664"/>
            <a:ext cx="7337110" cy="2224201"/>
            <a:chOff x="10048373" y="3771189"/>
            <a:chExt cx="7313425" cy="2224201"/>
          </a:xfrm>
        </p:grpSpPr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5A6468BF-0BDB-CC6B-F8EF-D48071B4EABC}"/>
                </a:ext>
              </a:extLst>
            </p:cNvPr>
            <p:cNvSpPr/>
            <p:nvPr/>
          </p:nvSpPr>
          <p:spPr>
            <a:xfrm>
              <a:off x="10048373" y="3771189"/>
              <a:ext cx="7313425" cy="22242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3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사각형: 둥근 모서리 1035">
              <a:extLst>
                <a:ext uri="{FF2B5EF4-FFF2-40B4-BE49-F238E27FC236}">
                  <a16:creationId xmlns:a16="http://schemas.microsoft.com/office/drawing/2014/main" id="{25026252-746A-13E0-11D6-6A49D48AC068}"/>
                </a:ext>
              </a:extLst>
            </p:cNvPr>
            <p:cNvSpPr/>
            <p:nvPr/>
          </p:nvSpPr>
          <p:spPr>
            <a:xfrm>
              <a:off x="10320623" y="4533770"/>
              <a:ext cx="1520439" cy="7934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발화</a:t>
              </a:r>
              <a:endPara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텍스트</a:t>
              </a:r>
            </a:p>
          </p:txBody>
        </p:sp>
        <p:sp>
          <p:nvSpPr>
            <p:cNvPr id="1037" name="사각형: 둥근 모서리 1036">
              <a:extLst>
                <a:ext uri="{FF2B5EF4-FFF2-40B4-BE49-F238E27FC236}">
                  <a16:creationId xmlns:a16="http://schemas.microsoft.com/office/drawing/2014/main" id="{F3861162-D299-170C-A381-94FA4B839953}"/>
                </a:ext>
              </a:extLst>
            </p:cNvPr>
            <p:cNvSpPr/>
            <p:nvPr/>
          </p:nvSpPr>
          <p:spPr>
            <a:xfrm>
              <a:off x="12190470" y="4533770"/>
              <a:ext cx="1520439" cy="7934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KoNLPY</a:t>
              </a:r>
              <a:endPara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38" name="사각형: 둥근 모서리 1037">
              <a:extLst>
                <a:ext uri="{FF2B5EF4-FFF2-40B4-BE49-F238E27FC236}">
                  <a16:creationId xmlns:a16="http://schemas.microsoft.com/office/drawing/2014/main" id="{468E7FEE-35E4-350F-3525-0FF652AF7489}"/>
                </a:ext>
              </a:extLst>
            </p:cNvPr>
            <p:cNvSpPr/>
            <p:nvPr/>
          </p:nvSpPr>
          <p:spPr>
            <a:xfrm>
              <a:off x="13983159" y="4533770"/>
              <a:ext cx="1520439" cy="7934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명사</a:t>
              </a:r>
            </a:p>
          </p:txBody>
        </p:sp>
        <p:cxnSp>
          <p:nvCxnSpPr>
            <p:cNvPr id="1040" name="직선 연결선 1039">
              <a:extLst>
                <a:ext uri="{FF2B5EF4-FFF2-40B4-BE49-F238E27FC236}">
                  <a16:creationId xmlns:a16="http://schemas.microsoft.com/office/drawing/2014/main" id="{77AE0129-8CF6-D39E-9669-8C56100BEFCE}"/>
                </a:ext>
              </a:extLst>
            </p:cNvPr>
            <p:cNvCxnSpPr>
              <a:stCxn id="1036" idx="3"/>
              <a:endCxn id="1037" idx="1"/>
            </p:cNvCxnSpPr>
            <p:nvPr/>
          </p:nvCxnSpPr>
          <p:spPr>
            <a:xfrm flipV="1">
              <a:off x="11841062" y="4925445"/>
              <a:ext cx="349408" cy="5030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직선 연결선 1041">
              <a:extLst>
                <a:ext uri="{FF2B5EF4-FFF2-40B4-BE49-F238E27FC236}">
                  <a16:creationId xmlns:a16="http://schemas.microsoft.com/office/drawing/2014/main" id="{3F6266CE-957B-BD01-D354-6DFB229F6C4E}"/>
                </a:ext>
              </a:extLst>
            </p:cNvPr>
            <p:cNvCxnSpPr>
              <a:stCxn id="1037" idx="3"/>
              <a:endCxn id="1038" idx="1"/>
            </p:cNvCxnSpPr>
            <p:nvPr/>
          </p:nvCxnSpPr>
          <p:spPr>
            <a:xfrm>
              <a:off x="13710909" y="4930475"/>
              <a:ext cx="272250" cy="0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 1043">
              <a:extLst>
                <a:ext uri="{FF2B5EF4-FFF2-40B4-BE49-F238E27FC236}">
                  <a16:creationId xmlns:a16="http://schemas.microsoft.com/office/drawing/2014/main" id="{CBBF9667-42D1-CCCA-E760-1F0C56E5ECC3}"/>
                </a:ext>
              </a:extLst>
            </p:cNvPr>
            <p:cNvCxnSpPr>
              <a:cxnSpLocks/>
            </p:cNvCxnSpPr>
            <p:nvPr/>
          </p:nvCxnSpPr>
          <p:spPr>
            <a:xfrm>
              <a:off x="15979826" y="4362965"/>
              <a:ext cx="14112" cy="1137781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BA9F096C-4E17-926A-F3B4-5C5981A82429}"/>
                </a:ext>
              </a:extLst>
            </p:cNvPr>
            <p:cNvCxnSpPr/>
            <p:nvPr/>
          </p:nvCxnSpPr>
          <p:spPr>
            <a:xfrm>
              <a:off x="15503598" y="4925445"/>
              <a:ext cx="897545" cy="9412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직선 연결선 1054">
              <a:extLst>
                <a:ext uri="{FF2B5EF4-FFF2-40B4-BE49-F238E27FC236}">
                  <a16:creationId xmlns:a16="http://schemas.microsoft.com/office/drawing/2014/main" id="{03F869B9-D864-A67F-0E88-486572C2F63E}"/>
                </a:ext>
              </a:extLst>
            </p:cNvPr>
            <p:cNvCxnSpPr/>
            <p:nvPr/>
          </p:nvCxnSpPr>
          <p:spPr>
            <a:xfrm>
              <a:off x="15993022" y="4362965"/>
              <a:ext cx="389978" cy="0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직선 연결선 1056">
              <a:extLst>
                <a:ext uri="{FF2B5EF4-FFF2-40B4-BE49-F238E27FC236}">
                  <a16:creationId xmlns:a16="http://schemas.microsoft.com/office/drawing/2014/main" id="{1F3C7D1B-8A28-3E62-B7E5-CE44DF9A45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93938" y="5500746"/>
              <a:ext cx="349148" cy="168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52167273-A5C5-1F6B-5A85-5DE7D98EB27C}"/>
                </a:ext>
              </a:extLst>
            </p:cNvPr>
            <p:cNvSpPr txBox="1"/>
            <p:nvPr/>
          </p:nvSpPr>
          <p:spPr>
            <a:xfrm>
              <a:off x="16456718" y="4227529"/>
              <a:ext cx="831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작품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C8D92EB8-4F50-FDA6-7A75-A50227F3B4F6}"/>
                </a:ext>
              </a:extLst>
            </p:cNvPr>
            <p:cNvSpPr txBox="1"/>
            <p:nvPr/>
          </p:nvSpPr>
          <p:spPr>
            <a:xfrm>
              <a:off x="16456717" y="4762174"/>
              <a:ext cx="831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작가</a:t>
              </a:r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BFAAFB93-BDE3-8FB3-F2FA-4568C1C5072D}"/>
                </a:ext>
              </a:extLst>
            </p:cNvPr>
            <p:cNvSpPr txBox="1"/>
            <p:nvPr/>
          </p:nvSpPr>
          <p:spPr>
            <a:xfrm>
              <a:off x="16456718" y="5296819"/>
              <a:ext cx="831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목적지</a:t>
              </a:r>
            </a:p>
          </p:txBody>
        </p:sp>
      </p:grpSp>
      <p:sp>
        <p:nvSpPr>
          <p:cNvPr id="1066" name="Object 8">
            <a:extLst>
              <a:ext uri="{FF2B5EF4-FFF2-40B4-BE49-F238E27FC236}">
                <a16:creationId xmlns:a16="http://schemas.microsoft.com/office/drawing/2014/main" id="{5C5A03D5-701C-F64A-CCD5-8A71B9B1A2CB}"/>
              </a:ext>
            </a:extLst>
          </p:cNvPr>
          <p:cNvSpPr txBox="1"/>
          <p:nvPr/>
        </p:nvSpPr>
        <p:spPr>
          <a:xfrm>
            <a:off x="9753600" y="546830"/>
            <a:ext cx="76879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  <a:cs typeface="Kanit Black" pitchFamily="34" charset="0"/>
              </a:rPr>
              <a:t>Speech Recognition</a:t>
            </a:r>
            <a:endParaRPr lang="en-US" sz="90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sp>
        <p:nvSpPr>
          <p:cNvPr id="1071" name="Object 8">
            <a:extLst>
              <a:ext uri="{FF2B5EF4-FFF2-40B4-BE49-F238E27FC236}">
                <a16:creationId xmlns:a16="http://schemas.microsoft.com/office/drawing/2014/main" id="{71AE7B65-2CA5-061D-ADF7-0465B33F3FE5}"/>
              </a:ext>
            </a:extLst>
          </p:cNvPr>
          <p:cNvSpPr txBox="1"/>
          <p:nvPr/>
        </p:nvSpPr>
        <p:spPr>
          <a:xfrm>
            <a:off x="9917160" y="7043581"/>
            <a:ext cx="76879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  <a:cs typeface="Kanit Black" pitchFamily="34" charset="0"/>
              </a:rPr>
              <a:t>Question Answering (QA)</a:t>
            </a:r>
            <a:endParaRPr lang="en-US" sz="90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sp>
        <p:nvSpPr>
          <p:cNvPr id="1073" name="Object 8">
            <a:extLst>
              <a:ext uri="{FF2B5EF4-FFF2-40B4-BE49-F238E27FC236}">
                <a16:creationId xmlns:a16="http://schemas.microsoft.com/office/drawing/2014/main" id="{0063CC7B-C335-DD3B-BED1-82C3BBB1E789}"/>
              </a:ext>
            </a:extLst>
          </p:cNvPr>
          <p:cNvSpPr txBox="1"/>
          <p:nvPr/>
        </p:nvSpPr>
        <p:spPr>
          <a:xfrm>
            <a:off x="9930080" y="3700917"/>
            <a:ext cx="76879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  <a:cs typeface="Kanit Black" pitchFamily="34" charset="0"/>
              </a:rPr>
              <a:t>NER Flow</a:t>
            </a:r>
            <a:endParaRPr lang="en-US" sz="90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586DDD43-AB87-991F-901A-77B8AD6870A6}"/>
              </a:ext>
            </a:extLst>
          </p:cNvPr>
          <p:cNvSpPr txBox="1"/>
          <p:nvPr/>
        </p:nvSpPr>
        <p:spPr>
          <a:xfrm>
            <a:off x="16924426" y="9657443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54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" y="-11270"/>
            <a:ext cx="4605561" cy="10298270"/>
            <a:chOff x="0" y="0"/>
            <a:chExt cx="18285714" cy="303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037832"/>
            </a:xfrm>
            <a:prstGeom prst="rect">
              <a:avLst/>
            </a:prstGeom>
          </p:spPr>
        </p:pic>
      </p:grpSp>
      <p:sp>
        <p:nvSpPr>
          <p:cNvPr id="4" name="Object 22">
            <a:extLst>
              <a:ext uri="{FF2B5EF4-FFF2-40B4-BE49-F238E27FC236}">
                <a16:creationId xmlns:a16="http://schemas.microsoft.com/office/drawing/2014/main" id="{9E388AC7-DA24-3654-D9B9-7B1A3482792C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E3F220-292D-8299-BA7D-1778A8159282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C6E645-316B-C3A1-78E4-23BD3E7AACB7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3E7E85D-AA00-B169-F2B1-839B5C86FFB8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2B08F6C-CD8E-10E4-F2D7-A01D6369F92E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33B6325-E930-7C62-399B-CEF83F28EEAD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13A8017-4D38-ABED-D724-8F0D07056694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80558EC-4EFC-D3B1-59BD-810D31761F0C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D975890-7712-A634-F6EE-B0E86323AE62}"/>
              </a:ext>
            </a:extLst>
          </p:cNvPr>
          <p:cNvSpPr txBox="1"/>
          <p:nvPr/>
        </p:nvSpPr>
        <p:spPr>
          <a:xfrm>
            <a:off x="223042" y="2855196"/>
            <a:ext cx="415947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spc="6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NLP</a:t>
            </a:r>
          </a:p>
        </p:txBody>
      </p:sp>
      <p:sp>
        <p:nvSpPr>
          <p:cNvPr id="999" name="TextBox 998">
            <a:extLst>
              <a:ext uri="{FF2B5EF4-FFF2-40B4-BE49-F238E27FC236}">
                <a16:creationId xmlns:a16="http://schemas.microsoft.com/office/drawing/2014/main" id="{9F8CB5EB-A9D8-2C9E-4B0F-16716C10079A}"/>
              </a:ext>
            </a:extLst>
          </p:cNvPr>
          <p:cNvSpPr txBox="1"/>
          <p:nvPr/>
        </p:nvSpPr>
        <p:spPr>
          <a:xfrm>
            <a:off x="255701" y="8040278"/>
            <a:ext cx="4159471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NLP (</a:t>
            </a:r>
            <a:r>
              <a:rPr lang="ko-KR" altLang="en-US" sz="16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Natural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Language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Processing)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사람의 언어를 컴퓨터가 이해하고 처리할 수 있도록 하는 일입니다.</a:t>
            </a:r>
          </a:p>
        </p:txBody>
      </p:sp>
      <p:graphicFrame>
        <p:nvGraphicFramePr>
          <p:cNvPr id="8" name="표 32">
            <a:extLst>
              <a:ext uri="{FF2B5EF4-FFF2-40B4-BE49-F238E27FC236}">
                <a16:creationId xmlns:a16="http://schemas.microsoft.com/office/drawing/2014/main" id="{39F4BE29-E411-B7B9-FE4E-0990A8BEA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41447"/>
              </p:ext>
            </p:extLst>
          </p:nvPr>
        </p:nvGraphicFramePr>
        <p:xfrm>
          <a:off x="4897241" y="3134302"/>
          <a:ext cx="4912118" cy="1711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661">
                  <a:extLst>
                    <a:ext uri="{9D8B030D-6E8A-4147-A177-3AD203B41FA5}">
                      <a16:colId xmlns:a16="http://schemas.microsoft.com/office/drawing/2014/main" val="2551833008"/>
                    </a:ext>
                  </a:extLst>
                </a:gridCol>
                <a:gridCol w="3283457">
                  <a:extLst>
                    <a:ext uri="{9D8B030D-6E8A-4147-A177-3AD203B41FA5}">
                      <a16:colId xmlns:a16="http://schemas.microsoft.com/office/drawing/2014/main" val="2487993751"/>
                    </a:ext>
                  </a:extLst>
                </a:gridCol>
              </a:tblGrid>
              <a:tr h="4300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Question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3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Answer</a:t>
                      </a:r>
                      <a:endParaRPr lang="ko-Kore-KR" altLang="en-US" sz="20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72763"/>
                  </a:ext>
                </a:extLst>
              </a:tr>
              <a:tr h="451126"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손만식이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누구야</a:t>
                      </a:r>
                      <a:endParaRPr lang="ko-Kore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손만식은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한국의 유명한 </a:t>
                      </a:r>
                      <a:r>
                        <a:rPr lang="ko-KR" altLang="en-US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소작가입니다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ore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499705"/>
                  </a:ext>
                </a:extLst>
              </a:tr>
              <a:tr h="641412"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손만식이</a:t>
                      </a:r>
                      <a:r>
                        <a:rPr lang="ko-KR" altLang="en-US" sz="18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본인을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ore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그의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작품이 </a:t>
                      </a:r>
                      <a:r>
                        <a:rPr lang="ko-KR" altLang="en-US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사실주의적인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8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데다 주제마저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….</a:t>
                      </a:r>
                      <a:endParaRPr lang="ko-Kore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995412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86091D-E4E3-2340-083E-3207F62BC21E}"/>
              </a:ext>
            </a:extLst>
          </p:cNvPr>
          <p:cNvSpPr/>
          <p:nvPr/>
        </p:nvSpPr>
        <p:spPr>
          <a:xfrm>
            <a:off x="4897241" y="2459544"/>
            <a:ext cx="4912118" cy="550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 형태</a:t>
            </a:r>
            <a:endParaRPr lang="ko-KR" altLang="en-US" sz="24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99E026A-52B1-48F8-33CC-062DA4B56DB9}"/>
              </a:ext>
            </a:extLst>
          </p:cNvPr>
          <p:cNvSpPr/>
          <p:nvPr/>
        </p:nvSpPr>
        <p:spPr>
          <a:xfrm>
            <a:off x="4724400" y="876299"/>
            <a:ext cx="5257800" cy="925054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4AE4C47-5880-22EA-9BAE-4B74439874B4}"/>
              </a:ext>
            </a:extLst>
          </p:cNvPr>
          <p:cNvSpPr txBox="1"/>
          <p:nvPr/>
        </p:nvSpPr>
        <p:spPr>
          <a:xfrm>
            <a:off x="4917682" y="238991"/>
            <a:ext cx="3418667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sz="5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Chatbot</a:t>
            </a:r>
            <a:r>
              <a:rPr lang="en-US" sz="36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 </a:t>
            </a:r>
          </a:p>
          <a:p>
            <a:r>
              <a:rPr lang="en-US" sz="2400" b="1" i="1" dirty="0">
                <a:solidFill>
                  <a:schemeClr val="bg1">
                    <a:lumMod val="75000"/>
                  </a:schemeClr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SKT-AI GPT-based 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graphicFrame>
        <p:nvGraphicFramePr>
          <p:cNvPr id="28" name="표 32">
            <a:extLst>
              <a:ext uri="{FF2B5EF4-FFF2-40B4-BE49-F238E27FC236}">
                <a16:creationId xmlns:a16="http://schemas.microsoft.com/office/drawing/2014/main" id="{6410556C-06D9-F013-4EA9-93C05190A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49295"/>
              </p:ext>
            </p:extLst>
          </p:nvPr>
        </p:nvGraphicFramePr>
        <p:xfrm>
          <a:off x="10319376" y="3140380"/>
          <a:ext cx="7566128" cy="1651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7921">
                  <a:extLst>
                    <a:ext uri="{9D8B030D-6E8A-4147-A177-3AD203B41FA5}">
                      <a16:colId xmlns:a16="http://schemas.microsoft.com/office/drawing/2014/main" val="2551833008"/>
                    </a:ext>
                  </a:extLst>
                </a:gridCol>
                <a:gridCol w="1142056">
                  <a:extLst>
                    <a:ext uri="{9D8B030D-6E8A-4147-A177-3AD203B41FA5}">
                      <a16:colId xmlns:a16="http://schemas.microsoft.com/office/drawing/2014/main" val="3713700753"/>
                    </a:ext>
                  </a:extLst>
                </a:gridCol>
                <a:gridCol w="4425471">
                  <a:extLst>
                    <a:ext uri="{9D8B030D-6E8A-4147-A177-3AD203B41FA5}">
                      <a16:colId xmlns:a16="http://schemas.microsoft.com/office/drawing/2014/main" val="2487993751"/>
                    </a:ext>
                  </a:extLst>
                </a:gridCol>
                <a:gridCol w="1070680">
                  <a:extLst>
                    <a:ext uri="{9D8B030D-6E8A-4147-A177-3AD203B41FA5}">
                      <a16:colId xmlns:a16="http://schemas.microsoft.com/office/drawing/2014/main" val="3490847121"/>
                    </a:ext>
                  </a:extLst>
                </a:gridCol>
              </a:tblGrid>
              <a:tr h="3555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Title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3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Heading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3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3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Tokens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72763"/>
                  </a:ext>
                </a:extLst>
              </a:tr>
              <a:tr h="12961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손만식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손만식은 싸움소의 고장 청도에서 태어나 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1996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년부터 싸움소를 그리고 있다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소를 그리기 전에는 주로 어머니를 그렸다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…..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1065</a:t>
                      </a:r>
                      <a:endParaRPr lang="ko-KR" altLang="en-US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499705"/>
                  </a:ext>
                </a:extLst>
              </a:tr>
            </a:tbl>
          </a:graphicData>
        </a:graphic>
      </p:graphicFrame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7C5A7AC-0866-1505-4FD8-921E9D12BF29}"/>
              </a:ext>
            </a:extLst>
          </p:cNvPr>
          <p:cNvSpPr/>
          <p:nvPr/>
        </p:nvSpPr>
        <p:spPr>
          <a:xfrm>
            <a:off x="10319376" y="2437851"/>
            <a:ext cx="7566128" cy="550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 형태</a:t>
            </a:r>
            <a:endParaRPr lang="ko-KR" altLang="en-US" sz="24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3" name="사각형: 둥근 모서리 992">
            <a:extLst>
              <a:ext uri="{FF2B5EF4-FFF2-40B4-BE49-F238E27FC236}">
                <a16:creationId xmlns:a16="http://schemas.microsoft.com/office/drawing/2014/main" id="{E337D50E-7F66-3026-DE28-AAFAE1B355C1}"/>
              </a:ext>
            </a:extLst>
          </p:cNvPr>
          <p:cNvSpPr/>
          <p:nvPr/>
        </p:nvSpPr>
        <p:spPr>
          <a:xfrm>
            <a:off x="10133984" y="876299"/>
            <a:ext cx="7930974" cy="917847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44231F2-D4BD-BB9F-FD4A-8566CDB9F450}"/>
              </a:ext>
            </a:extLst>
          </p:cNvPr>
          <p:cNvSpPr txBox="1"/>
          <p:nvPr/>
        </p:nvSpPr>
        <p:spPr>
          <a:xfrm>
            <a:off x="10650798" y="238991"/>
            <a:ext cx="3418667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sz="5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QA</a:t>
            </a:r>
            <a:r>
              <a:rPr lang="en-US" sz="36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 </a:t>
            </a:r>
          </a:p>
          <a:p>
            <a:r>
              <a:rPr lang="en-US" sz="2400" b="1" i="1" dirty="0">
                <a:solidFill>
                  <a:schemeClr val="bg1">
                    <a:lumMod val="75000"/>
                  </a:schemeClr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Open AI GPT-based 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pic>
        <p:nvPicPr>
          <p:cNvPr id="995" name="그림 994">
            <a:extLst>
              <a:ext uri="{FF2B5EF4-FFF2-40B4-BE49-F238E27FC236}">
                <a16:creationId xmlns:a16="http://schemas.microsoft.com/office/drawing/2014/main" id="{B9DE73CE-BD12-B1EE-8B40-83FCE34D6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307" y="6314466"/>
            <a:ext cx="3191233" cy="3395812"/>
          </a:xfrm>
          <a:prstGeom prst="rect">
            <a:avLst/>
          </a:prstGeom>
        </p:spPr>
      </p:pic>
      <p:pic>
        <p:nvPicPr>
          <p:cNvPr id="996" name="그림 995">
            <a:extLst>
              <a:ext uri="{FF2B5EF4-FFF2-40B4-BE49-F238E27FC236}">
                <a16:creationId xmlns:a16="http://schemas.microsoft.com/office/drawing/2014/main" id="{A5A8E68A-12A4-A00E-5C2F-269CDE616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160" y="6743090"/>
            <a:ext cx="3438344" cy="2168729"/>
          </a:xfrm>
          <a:prstGeom prst="rect">
            <a:avLst/>
          </a:prstGeom>
        </p:spPr>
      </p:pic>
      <p:pic>
        <p:nvPicPr>
          <p:cNvPr id="1003" name="그림 1002">
            <a:extLst>
              <a:ext uri="{FF2B5EF4-FFF2-40B4-BE49-F238E27FC236}">
                <a16:creationId xmlns:a16="http://schemas.microsoft.com/office/drawing/2014/main" id="{F4B05CAF-743B-72C2-8659-32AE57392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45" y="6314466"/>
            <a:ext cx="2135985" cy="3025979"/>
          </a:xfrm>
          <a:prstGeom prst="rect">
            <a:avLst/>
          </a:prstGeom>
        </p:spPr>
      </p:pic>
      <p:sp>
        <p:nvSpPr>
          <p:cNvPr id="1005" name="사각형: 둥근 모서리 1004">
            <a:extLst>
              <a:ext uri="{FF2B5EF4-FFF2-40B4-BE49-F238E27FC236}">
                <a16:creationId xmlns:a16="http://schemas.microsoft.com/office/drawing/2014/main" id="{F13DFDDC-B591-FAA9-1ECC-784858C17DF6}"/>
              </a:ext>
            </a:extLst>
          </p:cNvPr>
          <p:cNvSpPr/>
          <p:nvPr/>
        </p:nvSpPr>
        <p:spPr>
          <a:xfrm>
            <a:off x="4897241" y="5501573"/>
            <a:ext cx="4912118" cy="550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Fine Tuning </a:t>
            </a:r>
            <a:r>
              <a:rPr lang="ko-KR" altLang="en-US" sz="2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</a:t>
            </a:r>
          </a:p>
        </p:txBody>
      </p:sp>
      <p:sp>
        <p:nvSpPr>
          <p:cNvPr id="1006" name="사각형: 둥근 모서리 1005">
            <a:extLst>
              <a:ext uri="{FF2B5EF4-FFF2-40B4-BE49-F238E27FC236}">
                <a16:creationId xmlns:a16="http://schemas.microsoft.com/office/drawing/2014/main" id="{17661302-ADF4-098E-BA72-7D1C28E7CBBC}"/>
              </a:ext>
            </a:extLst>
          </p:cNvPr>
          <p:cNvSpPr/>
          <p:nvPr/>
        </p:nvSpPr>
        <p:spPr>
          <a:xfrm>
            <a:off x="10319376" y="5501573"/>
            <a:ext cx="3750089" cy="550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Fine Tuning </a:t>
            </a:r>
            <a:r>
              <a:rPr lang="ko-KR" altLang="en-US" sz="2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 </a:t>
            </a:r>
            <a:r>
              <a:rPr lang="en-US" altLang="ko-KR" sz="2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#1</a:t>
            </a:r>
            <a:endParaRPr lang="ko-KR" altLang="en-US" sz="24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08" name="사각형: 둥근 모서리 1007">
            <a:extLst>
              <a:ext uri="{FF2B5EF4-FFF2-40B4-BE49-F238E27FC236}">
                <a16:creationId xmlns:a16="http://schemas.microsoft.com/office/drawing/2014/main" id="{00B32806-38D4-97E7-B91A-C25D496F503C}"/>
              </a:ext>
            </a:extLst>
          </p:cNvPr>
          <p:cNvSpPr/>
          <p:nvPr/>
        </p:nvSpPr>
        <p:spPr>
          <a:xfrm>
            <a:off x="14192167" y="5501573"/>
            <a:ext cx="3750089" cy="550018"/>
          </a:xfrm>
          <a:prstGeom prst="roundRect">
            <a:avLst/>
          </a:prstGeom>
          <a:solidFill>
            <a:srgbClr val="118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Fine Tuning </a:t>
            </a:r>
            <a:r>
              <a:rPr lang="ko-KR" altLang="en-US" sz="24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 </a:t>
            </a:r>
            <a:r>
              <a:rPr lang="en-US" altLang="ko-KR" sz="24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#2</a:t>
            </a:r>
            <a:endParaRPr lang="ko-KR" altLang="en-US" sz="24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0" name="TextBox 1009">
            <a:extLst>
              <a:ext uri="{FF2B5EF4-FFF2-40B4-BE49-F238E27FC236}">
                <a16:creationId xmlns:a16="http://schemas.microsoft.com/office/drawing/2014/main" id="{75AFAF7D-66DB-95BF-97EF-0F9855775DB2}"/>
              </a:ext>
            </a:extLst>
          </p:cNvPr>
          <p:cNvSpPr txBox="1"/>
          <p:nvPr/>
        </p:nvSpPr>
        <p:spPr>
          <a:xfrm>
            <a:off x="16924426" y="9657443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174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01077" y="4884562"/>
            <a:ext cx="15230901" cy="39792"/>
            <a:chOff x="1501077" y="4884562"/>
            <a:chExt cx="15230901" cy="397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83805" y="2801834"/>
              <a:ext cx="39792" cy="4205248"/>
              <a:chOff x="3583805" y="2801834"/>
              <a:chExt cx="39792" cy="42052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3583805" y="2801834"/>
                <a:ext cx="39792" cy="42052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09457" y="2801834"/>
              <a:ext cx="39792" cy="4205248"/>
              <a:chOff x="14609457" y="2801834"/>
              <a:chExt cx="39792" cy="42052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4609457" y="2801834"/>
                <a:ext cx="39792" cy="42052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261039" y="1903550"/>
            <a:ext cx="5764941" cy="5756588"/>
            <a:chOff x="6261039" y="1903550"/>
            <a:chExt cx="5764941" cy="5756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1039" y="1903550"/>
              <a:ext cx="5764941" cy="57565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686651" y="3791954"/>
            <a:ext cx="29137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B3C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꽃보다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B3C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B3C8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4B2E697-07ED-BA3C-9EBA-2B77F4906290}"/>
              </a:ext>
            </a:extLst>
          </p:cNvPr>
          <p:cNvSpPr txBox="1"/>
          <p:nvPr/>
        </p:nvSpPr>
        <p:spPr>
          <a:xfrm>
            <a:off x="6552218" y="4058569"/>
            <a:ext cx="518258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3D6DF"/>
                    </a:gs>
                    <a:gs pos="100000">
                      <a:srgbClr val="1181A4"/>
                    </a:gs>
                    <a:gs pos="100000">
                      <a:srgbClr val="70B3C8"/>
                    </a:gs>
                    <a:gs pos="100000">
                      <a:srgbClr val="1181A4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시연 영상</a:t>
            </a:r>
            <a:endParaRPr kumimoji="0" lang="en-US" sz="6600" b="1" i="0" u="none" strike="noStrike" kern="1200" cap="none" spc="600" normalizeH="0" baseline="0" noProof="0" dirty="0">
              <a:ln>
                <a:noFill/>
              </a:ln>
              <a:gradFill flip="none" rotWithShape="1">
                <a:gsLst>
                  <a:gs pos="0">
                    <a:srgbClr val="B3D6DF"/>
                  </a:gs>
                  <a:gs pos="100000">
                    <a:srgbClr val="1181A4"/>
                  </a:gs>
                  <a:gs pos="100000">
                    <a:srgbClr val="70B3C8"/>
                  </a:gs>
                  <a:gs pos="100000">
                    <a:srgbClr val="1181A4"/>
                  </a:gs>
                </a:gsLst>
                <a:lin ang="10800000" scaled="1"/>
                <a:tileRect/>
              </a:gra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3" name="Object 22">
            <a:extLst>
              <a:ext uri="{FF2B5EF4-FFF2-40B4-BE49-F238E27FC236}">
                <a16:creationId xmlns:a16="http://schemas.microsoft.com/office/drawing/2014/main" id="{FBF2B7F1-FD1A-9EBB-960A-306C7458D52E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82FEB26D-EFF5-B078-F792-028350B00A8F}"/>
              </a:ext>
            </a:extLst>
          </p:cNvPr>
          <p:cNvSpPr txBox="1"/>
          <p:nvPr/>
        </p:nvSpPr>
        <p:spPr>
          <a:xfrm>
            <a:off x="7391400" y="8724900"/>
            <a:ext cx="10721915" cy="1298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포슨트는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자율주행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사물인식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음성처리의 기술이 탑재된 지능형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AI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도슨트 로봇입니다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전시장 안내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전시물 및 작가 등에 대한 설명을 제공하여 관람객의 전시 관람을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돕습니다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최고의 기술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최적의 방법으로 색다른 문화체험 서비스를 제공하는 것이 우리의 미션입니다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26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ED58B3D-954F-25D6-23E4-8FB8653FBDA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06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01077" y="4884562"/>
            <a:ext cx="15230901" cy="39792"/>
            <a:chOff x="1501077" y="4884562"/>
            <a:chExt cx="15230901" cy="397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83805" y="2801834"/>
              <a:ext cx="39792" cy="4205248"/>
              <a:chOff x="3583805" y="2801834"/>
              <a:chExt cx="39792" cy="42052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3583805" y="2801834"/>
                <a:ext cx="39792" cy="42052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09457" y="2801834"/>
              <a:ext cx="39792" cy="4205248"/>
              <a:chOff x="14609457" y="2801834"/>
              <a:chExt cx="39792" cy="42052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4609457" y="2801834"/>
                <a:ext cx="39792" cy="42052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261039" y="1903550"/>
            <a:ext cx="5764941" cy="5756588"/>
            <a:chOff x="6261039" y="1903550"/>
            <a:chExt cx="5764941" cy="5756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1039" y="1903550"/>
              <a:ext cx="5764941" cy="57565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686651" y="3791954"/>
            <a:ext cx="29137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B3C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꽃보다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B3C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B3C8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4B2E697-07ED-BA3C-9EBA-2B77F4906290}"/>
              </a:ext>
            </a:extLst>
          </p:cNvPr>
          <p:cNvSpPr txBox="1"/>
          <p:nvPr/>
        </p:nvSpPr>
        <p:spPr>
          <a:xfrm>
            <a:off x="7238018" y="4058569"/>
            <a:ext cx="381098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 spc="600" dirty="0">
                <a:gradFill flip="none" rotWithShape="1">
                  <a:gsLst>
                    <a:gs pos="0">
                      <a:srgbClr val="B3D6DF"/>
                    </a:gs>
                    <a:gs pos="100000">
                      <a:srgbClr val="1181A4"/>
                    </a:gs>
                    <a:gs pos="100000">
                      <a:srgbClr val="70B3C8"/>
                    </a:gs>
                    <a:gs pos="100000">
                      <a:srgbClr val="1181A4"/>
                    </a:gs>
                  </a:gsLst>
                  <a:lin ang="10800000" scaled="1"/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결론</a:t>
            </a:r>
            <a:endParaRPr kumimoji="0" lang="en-US" sz="6600" b="1" i="0" u="none" strike="noStrike" kern="1200" cap="none" spc="600" normalizeH="0" baseline="0" noProof="0" dirty="0">
              <a:ln>
                <a:noFill/>
              </a:ln>
              <a:gradFill flip="none" rotWithShape="1">
                <a:gsLst>
                  <a:gs pos="0">
                    <a:srgbClr val="B3D6DF"/>
                  </a:gs>
                  <a:gs pos="100000">
                    <a:srgbClr val="1181A4"/>
                  </a:gs>
                  <a:gs pos="100000">
                    <a:srgbClr val="70B3C8"/>
                  </a:gs>
                  <a:gs pos="100000">
                    <a:srgbClr val="1181A4"/>
                  </a:gs>
                </a:gsLst>
                <a:lin ang="10800000" scaled="1"/>
                <a:tileRect/>
              </a:gra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3" name="Object 22">
            <a:extLst>
              <a:ext uri="{FF2B5EF4-FFF2-40B4-BE49-F238E27FC236}">
                <a16:creationId xmlns:a16="http://schemas.microsoft.com/office/drawing/2014/main" id="{FBF2B7F1-FD1A-9EBB-960A-306C7458D52E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564D5EBD-3732-7AD4-8173-EF582A24A9B1}"/>
              </a:ext>
            </a:extLst>
          </p:cNvPr>
          <p:cNvSpPr txBox="1"/>
          <p:nvPr/>
        </p:nvSpPr>
        <p:spPr>
          <a:xfrm>
            <a:off x="7391400" y="8724900"/>
            <a:ext cx="10721915" cy="1298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포슨트는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자율주행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사물인식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음성처리의 기술이 탑재된 지능형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AI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도슨트 로봇입니다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전시장 안내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전시물 및 작가 등에 대한 설명을 제공하여 관람객의 전시 관람을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돕습니다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최고의 기술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최적의 방법으로 색다른 문화체험 서비스를 제공하는 것이 우리의 미션입니다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83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52700"/>
            <a:chOff x="0" y="0"/>
            <a:chExt cx="18285714" cy="303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037832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2FA3C37A-03BA-D982-5320-F39465507FE0}"/>
              </a:ext>
            </a:extLst>
          </p:cNvPr>
          <p:cNvSpPr txBox="1"/>
          <p:nvPr/>
        </p:nvSpPr>
        <p:spPr>
          <a:xfrm>
            <a:off x="704068" y="986243"/>
            <a:ext cx="72197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spc="6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기대 효과</a:t>
            </a:r>
            <a:endParaRPr lang="en-US" sz="5400" b="1" spc="6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3EAA26-D78C-D0D3-53A3-8D31093F8781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19C166D-BA76-C85D-A06D-C81D31FEC1E2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94A9163-7BFD-B9ED-F719-67E09E706526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B8BA5BE-68E7-6DCF-5A28-180917084A14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571E4AE-C3FD-0F96-54F3-6811AC284C21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7C84CB9-E2DC-5121-D89F-9B384AAAADF7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4555152-361D-C706-C2FC-19228E4DF9AD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Object 22">
            <a:extLst>
              <a:ext uri="{FF2B5EF4-FFF2-40B4-BE49-F238E27FC236}">
                <a16:creationId xmlns:a16="http://schemas.microsoft.com/office/drawing/2014/main" id="{1E47F8BC-7CE5-B679-E28B-52FCCDA2D8C4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6138EF38-0E42-03B9-7E08-C80EBA7B2A1F}"/>
              </a:ext>
            </a:extLst>
          </p:cNvPr>
          <p:cNvGrpSpPr/>
          <p:nvPr/>
        </p:nvGrpSpPr>
        <p:grpSpPr>
          <a:xfrm>
            <a:off x="-24060" y="10134439"/>
            <a:ext cx="18540660" cy="152561"/>
            <a:chOff x="-24060" y="10134439"/>
            <a:chExt cx="18285714" cy="151275"/>
          </a:xfrm>
        </p:grpSpPr>
        <p:pic>
          <p:nvPicPr>
            <p:cNvPr id="4" name="Object 8">
              <a:extLst>
                <a:ext uri="{FF2B5EF4-FFF2-40B4-BE49-F238E27FC236}">
                  <a16:creationId xmlns:a16="http://schemas.microsoft.com/office/drawing/2014/main" id="{C3F35D5F-F571-04FA-9621-AD7BB921C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060" y="10134439"/>
              <a:ext cx="18285714" cy="151275"/>
            </a:xfrm>
            <a:prstGeom prst="rect">
              <a:avLst/>
            </a:prstGeom>
          </p:spPr>
        </p:pic>
      </p:grp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6D947D45-F162-9519-C02C-CF156A10A8D0}"/>
              </a:ext>
            </a:extLst>
          </p:cNvPr>
          <p:cNvGrpSpPr/>
          <p:nvPr/>
        </p:nvGrpSpPr>
        <p:grpSpPr>
          <a:xfrm>
            <a:off x="3146458" y="3638552"/>
            <a:ext cx="14669828" cy="5410035"/>
            <a:chOff x="2929958" y="3182094"/>
            <a:chExt cx="13300642" cy="541003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E14925-C36E-0C00-A695-87BE2A48C7D0}"/>
                </a:ext>
              </a:extLst>
            </p:cNvPr>
            <p:cNvSpPr txBox="1"/>
            <p:nvPr/>
          </p:nvSpPr>
          <p:spPr>
            <a:xfrm>
              <a:off x="3988642" y="3546899"/>
              <a:ext cx="12241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양방향 소통이 가능한 사용자 맞춤형 정보 전달 로봇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E40ECF0-84A3-8E75-C2AF-9A1A56D10457}"/>
                </a:ext>
              </a:extLst>
            </p:cNvPr>
            <p:cNvGrpSpPr/>
            <p:nvPr/>
          </p:nvGrpSpPr>
          <p:grpSpPr>
            <a:xfrm>
              <a:off x="2929958" y="3182094"/>
              <a:ext cx="1161890" cy="5410035"/>
              <a:chOff x="1376835" y="3249983"/>
              <a:chExt cx="1161890" cy="5410035"/>
            </a:xfrm>
          </p:grpSpPr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B2ABB46E-7D83-5991-AD86-24AC5A840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6835" y="3249983"/>
                <a:ext cx="1016842" cy="2030690"/>
              </a:xfrm>
              <a:prstGeom prst="rect">
                <a:avLst/>
              </a:prstGeom>
            </p:spPr>
          </p:pic>
          <p:pic>
            <p:nvPicPr>
              <p:cNvPr id="28" name="Object 16">
                <a:extLst>
                  <a:ext uri="{FF2B5EF4-FFF2-40B4-BE49-F238E27FC236}">
                    <a16:creationId xmlns:a16="http://schemas.microsoft.com/office/drawing/2014/main" id="{20C156A3-E6F2-B032-4D75-B4B57EB1E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6835" y="5207747"/>
                <a:ext cx="1152947" cy="2030690"/>
              </a:xfrm>
              <a:prstGeom prst="rect">
                <a:avLst/>
              </a:prstGeom>
            </p:spPr>
          </p:pic>
          <p:pic>
            <p:nvPicPr>
              <p:cNvPr id="29" name="Object 22">
                <a:extLst>
                  <a:ext uri="{FF2B5EF4-FFF2-40B4-BE49-F238E27FC236}">
                    <a16:creationId xmlns:a16="http://schemas.microsoft.com/office/drawing/2014/main" id="{0CD9925B-6C22-2BA9-89EB-A19B4F53B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6835" y="6978500"/>
                <a:ext cx="1161890" cy="1681518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6EA4C2-E873-8861-FAF8-52B91527D934}"/>
                </a:ext>
              </a:extLst>
            </p:cNvPr>
            <p:cNvSpPr txBox="1"/>
            <p:nvPr/>
          </p:nvSpPr>
          <p:spPr>
            <a:xfrm>
              <a:off x="3988642" y="4196770"/>
              <a:ext cx="1082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사용자는 음성을 통한 양방향 소통방식으로 시간에 구애 받지 않고 맞춤 정보를 제공받을 수 있다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D569BC47-E2AD-43F0-88E1-1C3F64E6772A}"/>
                </a:ext>
              </a:extLst>
            </p:cNvPr>
            <p:cNvSpPr txBox="1"/>
            <p:nvPr/>
          </p:nvSpPr>
          <p:spPr>
            <a:xfrm>
              <a:off x="3988642" y="5449485"/>
              <a:ext cx="12241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체험형 전시 및 미디어 아트 전시에 도슨트 로봇 도입 가능</a:t>
              </a:r>
            </a:p>
          </p:txBody>
        </p:sp>
        <p:sp>
          <p:nvSpPr>
            <p:cNvPr id="993" name="TextBox 992">
              <a:extLst>
                <a:ext uri="{FF2B5EF4-FFF2-40B4-BE49-F238E27FC236}">
                  <a16:creationId xmlns:a16="http://schemas.microsoft.com/office/drawing/2014/main" id="{7686BA9D-94BD-65DA-2419-99D49521FE89}"/>
                </a:ext>
              </a:extLst>
            </p:cNvPr>
            <p:cNvSpPr txBox="1"/>
            <p:nvPr/>
          </p:nvSpPr>
          <p:spPr>
            <a:xfrm>
              <a:off x="3988642" y="6153874"/>
              <a:ext cx="1082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산업 미래 기술을 활용한 새로운 콘텐츠로 관람객에게 색다른 문화체험 서비스를 제공할 수 있다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2D172172-6A18-A76B-C147-44DDAA02E199}"/>
                </a:ext>
              </a:extLst>
            </p:cNvPr>
            <p:cNvSpPr txBox="1"/>
            <p:nvPr/>
          </p:nvSpPr>
          <p:spPr>
            <a:xfrm>
              <a:off x="3988642" y="7280306"/>
              <a:ext cx="12241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안내 기능이 필요한 다중이용시설에 적용 가능</a:t>
              </a:r>
            </a:p>
          </p:txBody>
        </p:sp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4F228B5C-89F0-A511-0CAC-91C8D402FAAC}"/>
                </a:ext>
              </a:extLst>
            </p:cNvPr>
            <p:cNvSpPr txBox="1"/>
            <p:nvPr/>
          </p:nvSpPr>
          <p:spPr>
            <a:xfrm>
              <a:off x="3988642" y="7984695"/>
              <a:ext cx="1082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호텔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병원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공항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관공서 등에서 서비스를 제공할 수 있다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</p:txBody>
        </p:sp>
      </p:grpSp>
      <p:sp>
        <p:nvSpPr>
          <p:cNvPr id="997" name="TextBox 996">
            <a:extLst>
              <a:ext uri="{FF2B5EF4-FFF2-40B4-BE49-F238E27FC236}">
                <a16:creationId xmlns:a16="http://schemas.microsoft.com/office/drawing/2014/main" id="{A9B701F0-23FE-1E4B-A666-D9E25C2EE8AF}"/>
              </a:ext>
            </a:extLst>
          </p:cNvPr>
          <p:cNvSpPr txBox="1"/>
          <p:nvPr/>
        </p:nvSpPr>
        <p:spPr>
          <a:xfrm>
            <a:off x="16924426" y="9657443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93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18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36894" y="2392830"/>
            <a:ext cx="5763060" cy="5754710"/>
            <a:chOff x="-4136894" y="2392830"/>
            <a:chExt cx="5763060" cy="5754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36894" y="2392830"/>
              <a:ext cx="5763060" cy="575471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393883" y="1638300"/>
            <a:ext cx="721971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추진배경</a:t>
            </a:r>
            <a:endParaRPr 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5008" y="1440916"/>
            <a:ext cx="23601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  <a:cs typeface="Kanit Black" pitchFamily="34" charset="0"/>
              </a:rPr>
              <a:t>01</a:t>
            </a:r>
            <a:endParaRPr lang="en-US" sz="120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047492" y="1131052"/>
            <a:ext cx="9580969" cy="160035"/>
            <a:chOff x="9047492" y="1131052"/>
            <a:chExt cx="9580969" cy="1600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7492" y="1131052"/>
              <a:ext cx="9580969" cy="160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492" y="3855701"/>
            <a:ext cx="9580969" cy="56578"/>
            <a:chOff x="9047492" y="4124580"/>
            <a:chExt cx="9580969" cy="565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7492" y="4124580"/>
              <a:ext cx="9580969" cy="56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6889" y="6476893"/>
            <a:ext cx="9580969" cy="56578"/>
            <a:chOff x="9056889" y="6638661"/>
            <a:chExt cx="9580969" cy="565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6889" y="6638661"/>
              <a:ext cx="9580969" cy="565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5009" y="9098085"/>
            <a:ext cx="9580969" cy="56578"/>
            <a:chOff x="9105009" y="9098085"/>
            <a:chExt cx="9580969" cy="565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5009" y="9098085"/>
              <a:ext cx="9580969" cy="56578"/>
            </a:xfrm>
            <a:prstGeom prst="rect">
              <a:avLst/>
            </a:prstGeom>
          </p:spPr>
        </p:pic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082C579B-A97A-C748-C153-27FC11CCC31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1373" y="3924300"/>
            <a:ext cx="4950453" cy="1466301"/>
          </a:xfrm>
          <a:prstGeom prst="rect">
            <a:avLst/>
          </a:prstGeom>
        </p:spPr>
      </p:pic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5702C505-2A44-C6BE-5C02-10F34028C0FE}"/>
              </a:ext>
            </a:extLst>
          </p:cNvPr>
          <p:cNvGrpSpPr/>
          <p:nvPr/>
        </p:nvGrpSpPr>
        <p:grpSpPr>
          <a:xfrm>
            <a:off x="9022092" y="2545105"/>
            <a:ext cx="9580969" cy="56578"/>
            <a:chOff x="9047492" y="4124580"/>
            <a:chExt cx="9580969" cy="56578"/>
          </a:xfrm>
        </p:grpSpPr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56E2BD98-6236-0E44-D2EB-89916CA56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7492" y="4124580"/>
              <a:ext cx="9580969" cy="56578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2F8722EE-5AF9-ACBE-07A8-BD7934F08E6B}"/>
              </a:ext>
            </a:extLst>
          </p:cNvPr>
          <p:cNvGrpSpPr/>
          <p:nvPr/>
        </p:nvGrpSpPr>
        <p:grpSpPr>
          <a:xfrm>
            <a:off x="9056889" y="5166297"/>
            <a:ext cx="9580969" cy="56578"/>
            <a:chOff x="9047492" y="4124580"/>
            <a:chExt cx="9580969" cy="56578"/>
          </a:xfrm>
        </p:grpSpPr>
        <p:pic>
          <p:nvPicPr>
            <p:cNvPr id="20" name="Object 12">
              <a:extLst>
                <a:ext uri="{FF2B5EF4-FFF2-40B4-BE49-F238E27FC236}">
                  <a16:creationId xmlns:a16="http://schemas.microsoft.com/office/drawing/2014/main" id="{3A22E542-0857-F31F-4B9D-EF0754E3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7492" y="4124580"/>
              <a:ext cx="9580969" cy="56578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9B82CB1A-570D-4E28-4F18-EF673551B260}"/>
              </a:ext>
            </a:extLst>
          </p:cNvPr>
          <p:cNvGrpSpPr/>
          <p:nvPr/>
        </p:nvGrpSpPr>
        <p:grpSpPr>
          <a:xfrm>
            <a:off x="9047491" y="7787489"/>
            <a:ext cx="9580969" cy="56578"/>
            <a:chOff x="9056889" y="6638661"/>
            <a:chExt cx="9580969" cy="56578"/>
          </a:xfrm>
        </p:grpSpPr>
        <p:pic>
          <p:nvPicPr>
            <p:cNvPr id="26" name="Object 18">
              <a:extLst>
                <a:ext uri="{FF2B5EF4-FFF2-40B4-BE49-F238E27FC236}">
                  <a16:creationId xmlns:a16="http://schemas.microsoft.com/office/drawing/2014/main" id="{408AE3E9-5DF5-AA66-457A-5C2E62445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6889" y="6638661"/>
              <a:ext cx="9580969" cy="56578"/>
            </a:xfrm>
            <a:prstGeom prst="rect">
              <a:avLst/>
            </a:prstGeom>
          </p:spPr>
        </p:pic>
      </p:grpSp>
      <p:sp>
        <p:nvSpPr>
          <p:cNvPr id="27" name="Object 8">
            <a:extLst>
              <a:ext uri="{FF2B5EF4-FFF2-40B4-BE49-F238E27FC236}">
                <a16:creationId xmlns:a16="http://schemas.microsoft.com/office/drawing/2014/main" id="{6A6FCA06-495A-B616-767F-CD75E8E563DD}"/>
              </a:ext>
            </a:extLst>
          </p:cNvPr>
          <p:cNvSpPr txBox="1"/>
          <p:nvPr/>
        </p:nvSpPr>
        <p:spPr>
          <a:xfrm>
            <a:off x="9083941" y="2757480"/>
            <a:ext cx="23601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  <a:cs typeface="Kanit Black" pitchFamily="34" charset="0"/>
              </a:rPr>
              <a:t>02</a:t>
            </a:r>
            <a:endParaRPr lang="en-US" sz="120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CA391E4C-7915-DD5A-AEB8-0002FABE26F1}"/>
              </a:ext>
            </a:extLst>
          </p:cNvPr>
          <p:cNvSpPr txBox="1"/>
          <p:nvPr/>
        </p:nvSpPr>
        <p:spPr>
          <a:xfrm>
            <a:off x="9105009" y="4074044"/>
            <a:ext cx="23601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03</a:t>
            </a:r>
            <a:endParaRPr lang="en-US" sz="120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2AC172A0-1449-06F5-BF35-BF43B4237060}"/>
              </a:ext>
            </a:extLst>
          </p:cNvPr>
          <p:cNvSpPr txBox="1"/>
          <p:nvPr/>
        </p:nvSpPr>
        <p:spPr>
          <a:xfrm>
            <a:off x="9062019" y="5390608"/>
            <a:ext cx="23601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04</a:t>
            </a:r>
            <a:endParaRPr lang="en-US" sz="120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54CDA7F-3E40-82EE-810E-B7E3D020AFCC}"/>
              </a:ext>
            </a:extLst>
          </p:cNvPr>
          <p:cNvSpPr txBox="1"/>
          <p:nvPr/>
        </p:nvSpPr>
        <p:spPr>
          <a:xfrm>
            <a:off x="9112819" y="6707172"/>
            <a:ext cx="23601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05</a:t>
            </a:r>
            <a:endParaRPr lang="en-US" sz="120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F9D1C168-4B30-B99C-9229-90673FD585D6}"/>
              </a:ext>
            </a:extLst>
          </p:cNvPr>
          <p:cNvSpPr txBox="1"/>
          <p:nvPr/>
        </p:nvSpPr>
        <p:spPr>
          <a:xfrm>
            <a:off x="9062019" y="8023736"/>
            <a:ext cx="23601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i="1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rPr>
              <a:t>06</a:t>
            </a:r>
            <a:endParaRPr lang="en-US" sz="1200" dirty="0">
              <a:solidFill>
                <a:srgbClr val="70B3C8"/>
              </a:solidFill>
              <a:latin typeface="a하얀구름" panose="02020600000000000000" pitchFamily="18" charset="-127"/>
              <a:ea typeface="a하얀구름" panose="02020600000000000000" pitchFamily="18" charset="-127"/>
            </a:endParaRPr>
          </a:p>
        </p:txBody>
      </p:sp>
      <p:sp>
        <p:nvSpPr>
          <p:cNvPr id="996" name="Object 6">
            <a:extLst>
              <a:ext uri="{FF2B5EF4-FFF2-40B4-BE49-F238E27FC236}">
                <a16:creationId xmlns:a16="http://schemas.microsoft.com/office/drawing/2014/main" id="{DD9B1315-8DB0-88E0-C44A-4EF08533BDD7}"/>
              </a:ext>
            </a:extLst>
          </p:cNvPr>
          <p:cNvSpPr txBox="1"/>
          <p:nvPr/>
        </p:nvSpPr>
        <p:spPr>
          <a:xfrm>
            <a:off x="11393883" y="2939985"/>
            <a:ext cx="721971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프로젝트 소개</a:t>
            </a:r>
            <a:endParaRPr 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997" name="Object 6">
            <a:extLst>
              <a:ext uri="{FF2B5EF4-FFF2-40B4-BE49-F238E27FC236}">
                <a16:creationId xmlns:a16="http://schemas.microsoft.com/office/drawing/2014/main" id="{18A5CD9A-A9B1-C4B4-1FB6-9D4B1CBDEFE3}"/>
              </a:ext>
            </a:extLst>
          </p:cNvPr>
          <p:cNvSpPr txBox="1"/>
          <p:nvPr/>
        </p:nvSpPr>
        <p:spPr>
          <a:xfrm>
            <a:off x="11393883" y="4241670"/>
            <a:ext cx="721971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구조도</a:t>
            </a:r>
            <a:endParaRPr 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998" name="Object 6">
            <a:extLst>
              <a:ext uri="{FF2B5EF4-FFF2-40B4-BE49-F238E27FC236}">
                <a16:creationId xmlns:a16="http://schemas.microsoft.com/office/drawing/2014/main" id="{A228CA97-ED74-FF53-17C8-8FBDD76745AB}"/>
              </a:ext>
            </a:extLst>
          </p:cNvPr>
          <p:cNvSpPr txBox="1"/>
          <p:nvPr/>
        </p:nvSpPr>
        <p:spPr>
          <a:xfrm>
            <a:off x="11393883" y="5543355"/>
            <a:ext cx="721971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적용 기능 및 기술</a:t>
            </a:r>
            <a:endParaRPr 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999" name="Object 6">
            <a:extLst>
              <a:ext uri="{FF2B5EF4-FFF2-40B4-BE49-F238E27FC236}">
                <a16:creationId xmlns:a16="http://schemas.microsoft.com/office/drawing/2014/main" id="{A77DB51F-5F77-23BE-96C7-99381BBDF14D}"/>
              </a:ext>
            </a:extLst>
          </p:cNvPr>
          <p:cNvSpPr txBox="1"/>
          <p:nvPr/>
        </p:nvSpPr>
        <p:spPr>
          <a:xfrm>
            <a:off x="11393883" y="6858546"/>
            <a:ext cx="721971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시연 영상</a:t>
            </a:r>
            <a:endParaRPr 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000" name="Object 6">
            <a:extLst>
              <a:ext uri="{FF2B5EF4-FFF2-40B4-BE49-F238E27FC236}">
                <a16:creationId xmlns:a16="http://schemas.microsoft.com/office/drawing/2014/main" id="{9E868449-BB7E-97AA-8A55-408AA786704E}"/>
              </a:ext>
            </a:extLst>
          </p:cNvPr>
          <p:cNvSpPr txBox="1"/>
          <p:nvPr/>
        </p:nvSpPr>
        <p:spPr>
          <a:xfrm>
            <a:off x="11393883" y="8146727"/>
            <a:ext cx="721971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결론</a:t>
            </a:r>
            <a:endParaRPr 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016" name="Object 22">
            <a:extLst>
              <a:ext uri="{FF2B5EF4-FFF2-40B4-BE49-F238E27FC236}">
                <a16:creationId xmlns:a16="http://schemas.microsoft.com/office/drawing/2014/main" id="{3A04F37C-5343-F534-B73F-81B7033C9618}"/>
              </a:ext>
            </a:extLst>
          </p:cNvPr>
          <p:cNvSpPr txBox="1"/>
          <p:nvPr/>
        </p:nvSpPr>
        <p:spPr>
          <a:xfrm>
            <a:off x="15125638" y="4027839"/>
            <a:ext cx="4405048" cy="971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H/W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구조도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개발환경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구조도</a:t>
            </a:r>
            <a:endParaRPr 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7" name="Object 22">
            <a:extLst>
              <a:ext uri="{FF2B5EF4-FFF2-40B4-BE49-F238E27FC236}">
                <a16:creationId xmlns:a16="http://schemas.microsoft.com/office/drawing/2014/main" id="{AD5680DB-BA39-2E31-5F29-114749C76063}"/>
              </a:ext>
            </a:extLst>
          </p:cNvPr>
          <p:cNvSpPr txBox="1"/>
          <p:nvPr/>
        </p:nvSpPr>
        <p:spPr>
          <a:xfrm>
            <a:off x="15125638" y="5338435"/>
            <a:ext cx="3537620" cy="971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Object Detection | NLP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8" name="Object 22">
            <a:extLst>
              <a:ext uri="{FF2B5EF4-FFF2-40B4-BE49-F238E27FC236}">
                <a16:creationId xmlns:a16="http://schemas.microsoft.com/office/drawing/2014/main" id="{1C2F55D0-4221-1920-85BA-556416201720}"/>
              </a:ext>
            </a:extLst>
          </p:cNvPr>
          <p:cNvSpPr txBox="1"/>
          <p:nvPr/>
        </p:nvSpPr>
        <p:spPr>
          <a:xfrm>
            <a:off x="15125638" y="7963590"/>
            <a:ext cx="3537620" cy="971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한계점 및 개선 방안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0" name="Object 22">
            <a:extLst>
              <a:ext uri="{FF2B5EF4-FFF2-40B4-BE49-F238E27FC236}">
                <a16:creationId xmlns:a16="http://schemas.microsoft.com/office/drawing/2014/main" id="{80CB918F-9DA3-E19C-5609-EA440C8C78B2}"/>
              </a:ext>
            </a:extLst>
          </p:cNvPr>
          <p:cNvSpPr txBox="1"/>
          <p:nvPr/>
        </p:nvSpPr>
        <p:spPr>
          <a:xfrm>
            <a:off x="15125638" y="1352118"/>
            <a:ext cx="4405048" cy="971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동향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기업 사례</a:t>
            </a:r>
            <a:endParaRPr 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1" name="Object 22">
            <a:extLst>
              <a:ext uri="{FF2B5EF4-FFF2-40B4-BE49-F238E27FC236}">
                <a16:creationId xmlns:a16="http://schemas.microsoft.com/office/drawing/2014/main" id="{F063EE78-6954-4705-7205-E1D2001E9B7D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3A97111C-B490-75AA-2FEA-090A8FA3D831}"/>
              </a:ext>
            </a:extLst>
          </p:cNvPr>
          <p:cNvSpPr txBox="1"/>
          <p:nvPr/>
        </p:nvSpPr>
        <p:spPr>
          <a:xfrm>
            <a:off x="541373" y="5340376"/>
            <a:ext cx="10721915" cy="11648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포슨트는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자율주행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사물인식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음성처리의 기술이 탑재된 지능형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도슨트 로봇입니다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전시장 안내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전시물 및 작가 등에 대한 설명을 제공하여 관람객의 전시 관람을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돕습니다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최고의 기술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최적의 방법으로 색다른 문화체험 서비스를 제공하는 것이 우리의 미션입니다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52700"/>
            <a:chOff x="0" y="0"/>
            <a:chExt cx="18285714" cy="303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037832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2FA3C37A-03BA-D982-5320-F39465507FE0}"/>
              </a:ext>
            </a:extLst>
          </p:cNvPr>
          <p:cNvSpPr txBox="1"/>
          <p:nvPr/>
        </p:nvSpPr>
        <p:spPr>
          <a:xfrm>
            <a:off x="704068" y="986243"/>
            <a:ext cx="72197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spc="6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한계점 및 개선 방안</a:t>
            </a:r>
            <a:endParaRPr lang="en-US" sz="5400" b="1" spc="6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3EAA26-D78C-D0D3-53A3-8D31093F8781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19C166D-BA76-C85D-A06D-C81D31FEC1E2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94A9163-7BFD-B9ED-F719-67E09E706526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B8BA5BE-68E7-6DCF-5A28-180917084A14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571E4AE-C3FD-0F96-54F3-6811AC284C21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7C84CB9-E2DC-5121-D89F-9B384AAAADF7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4555152-361D-C706-C2FC-19228E4DF9AD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Object 22">
            <a:extLst>
              <a:ext uri="{FF2B5EF4-FFF2-40B4-BE49-F238E27FC236}">
                <a16:creationId xmlns:a16="http://schemas.microsoft.com/office/drawing/2014/main" id="{1E47F8BC-7CE5-B679-E28B-52FCCDA2D8C4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6138EF38-0E42-03B9-7E08-C80EBA7B2A1F}"/>
              </a:ext>
            </a:extLst>
          </p:cNvPr>
          <p:cNvGrpSpPr/>
          <p:nvPr/>
        </p:nvGrpSpPr>
        <p:grpSpPr>
          <a:xfrm>
            <a:off x="-24060" y="10134439"/>
            <a:ext cx="18540660" cy="152561"/>
            <a:chOff x="-24060" y="10134439"/>
            <a:chExt cx="18285714" cy="151275"/>
          </a:xfrm>
        </p:grpSpPr>
        <p:pic>
          <p:nvPicPr>
            <p:cNvPr id="4" name="Object 8">
              <a:extLst>
                <a:ext uri="{FF2B5EF4-FFF2-40B4-BE49-F238E27FC236}">
                  <a16:creationId xmlns:a16="http://schemas.microsoft.com/office/drawing/2014/main" id="{C3F35D5F-F571-04FA-9621-AD7BB921C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060" y="10134439"/>
              <a:ext cx="18285714" cy="151275"/>
            </a:xfrm>
            <a:prstGeom prst="rect">
              <a:avLst/>
            </a:prstGeom>
          </p:spPr>
        </p:pic>
      </p:grpSp>
      <p:sp>
        <p:nvSpPr>
          <p:cNvPr id="1000" name="TextBox 999">
            <a:extLst>
              <a:ext uri="{FF2B5EF4-FFF2-40B4-BE49-F238E27FC236}">
                <a16:creationId xmlns:a16="http://schemas.microsoft.com/office/drawing/2014/main" id="{F31638C8-1C0C-C5E7-F6AC-A17D316F3DD2}"/>
              </a:ext>
            </a:extLst>
          </p:cNvPr>
          <p:cNvSpPr txBox="1"/>
          <p:nvPr/>
        </p:nvSpPr>
        <p:spPr>
          <a:xfrm>
            <a:off x="16924426" y="9657443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0AA2A2-F64B-4F8B-7774-C9CD58AD3A07}"/>
              </a:ext>
            </a:extLst>
          </p:cNvPr>
          <p:cNvGrpSpPr/>
          <p:nvPr/>
        </p:nvGrpSpPr>
        <p:grpSpPr>
          <a:xfrm>
            <a:off x="9325213" y="3669752"/>
            <a:ext cx="14669828" cy="5410035"/>
            <a:chOff x="2929958" y="3182094"/>
            <a:chExt cx="13300642" cy="541003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C3897E-6CF0-00BC-7D80-66BF2F962308}"/>
                </a:ext>
              </a:extLst>
            </p:cNvPr>
            <p:cNvSpPr txBox="1"/>
            <p:nvPr/>
          </p:nvSpPr>
          <p:spPr>
            <a:xfrm>
              <a:off x="3988642" y="3546899"/>
              <a:ext cx="12241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사용자 별 설명 기능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EFF32CC-9068-AB61-8B00-AD150C03D86C}"/>
                </a:ext>
              </a:extLst>
            </p:cNvPr>
            <p:cNvGrpSpPr/>
            <p:nvPr/>
          </p:nvGrpSpPr>
          <p:grpSpPr>
            <a:xfrm>
              <a:off x="2929958" y="3182094"/>
              <a:ext cx="1161890" cy="5410035"/>
              <a:chOff x="1376835" y="3249983"/>
              <a:chExt cx="1161890" cy="5410035"/>
            </a:xfrm>
          </p:grpSpPr>
          <p:pic>
            <p:nvPicPr>
              <p:cNvPr id="994" name="Object 6">
                <a:extLst>
                  <a:ext uri="{FF2B5EF4-FFF2-40B4-BE49-F238E27FC236}">
                    <a16:creationId xmlns:a16="http://schemas.microsoft.com/office/drawing/2014/main" id="{6F08B5F0-851E-8EE8-9D56-0C2821D1C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6835" y="3249983"/>
                <a:ext cx="1016842" cy="2030690"/>
              </a:xfrm>
              <a:prstGeom prst="rect">
                <a:avLst/>
              </a:prstGeom>
            </p:spPr>
          </p:pic>
          <p:pic>
            <p:nvPicPr>
              <p:cNvPr id="995" name="Object 16">
                <a:extLst>
                  <a:ext uri="{FF2B5EF4-FFF2-40B4-BE49-F238E27FC236}">
                    <a16:creationId xmlns:a16="http://schemas.microsoft.com/office/drawing/2014/main" id="{8389342E-815D-721B-D22C-5777614E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6835" y="5207747"/>
                <a:ext cx="1152947" cy="2030690"/>
              </a:xfrm>
              <a:prstGeom prst="rect">
                <a:avLst/>
              </a:prstGeom>
            </p:spPr>
          </p:pic>
          <p:pic>
            <p:nvPicPr>
              <p:cNvPr id="996" name="Object 22">
                <a:extLst>
                  <a:ext uri="{FF2B5EF4-FFF2-40B4-BE49-F238E27FC236}">
                    <a16:creationId xmlns:a16="http://schemas.microsoft.com/office/drawing/2014/main" id="{F41F7A9E-ACBC-30DF-925E-7AF555FAA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6835" y="6978500"/>
                <a:ext cx="1161890" cy="1681518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191724-62C6-9801-B5EB-B4E8057819DE}"/>
                </a:ext>
              </a:extLst>
            </p:cNvPr>
            <p:cNvSpPr txBox="1"/>
            <p:nvPr/>
          </p:nvSpPr>
          <p:spPr>
            <a:xfrm>
              <a:off x="3988642" y="4196770"/>
              <a:ext cx="1082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인적사항을 수집하여 성별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연령별 맞춤 서비스 제공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30C006-9411-2EBF-B2C8-2A6DFE59A69F}"/>
                </a:ext>
              </a:extLst>
            </p:cNvPr>
            <p:cNvSpPr txBox="1"/>
            <p:nvPr/>
          </p:nvSpPr>
          <p:spPr>
            <a:xfrm>
              <a:off x="3988642" y="5449485"/>
              <a:ext cx="12241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관람객과의 일정 거리 유지 길 안내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B5551F-42B3-75EA-FD45-B93440FA6CD2}"/>
                </a:ext>
              </a:extLst>
            </p:cNvPr>
            <p:cNvSpPr txBox="1"/>
            <p:nvPr/>
          </p:nvSpPr>
          <p:spPr>
            <a:xfrm>
              <a:off x="3988642" y="6153874"/>
              <a:ext cx="1082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초음파 센서를 활용한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Objection Tracking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기술과 자율 주행 기술 결합</a:t>
              </a:r>
            </a:p>
            <a:p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39E01625-6142-07BA-0225-C61B4AD98A1E}"/>
                </a:ext>
              </a:extLst>
            </p:cNvPr>
            <p:cNvSpPr txBox="1"/>
            <p:nvPr/>
          </p:nvSpPr>
          <p:spPr>
            <a:xfrm>
              <a:off x="3988642" y="7280306"/>
              <a:ext cx="12241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장애물 회피 기능 추가</a:t>
              </a:r>
            </a:p>
          </p:txBody>
        </p:sp>
        <p:sp>
          <p:nvSpPr>
            <p:cNvPr id="993" name="TextBox 992">
              <a:extLst>
                <a:ext uri="{FF2B5EF4-FFF2-40B4-BE49-F238E27FC236}">
                  <a16:creationId xmlns:a16="http://schemas.microsoft.com/office/drawing/2014/main" id="{B03F9649-0B1E-25EA-79D5-7AB12C57DBA0}"/>
                </a:ext>
              </a:extLst>
            </p:cNvPr>
            <p:cNvSpPr txBox="1"/>
            <p:nvPr/>
          </p:nvSpPr>
          <p:spPr>
            <a:xfrm>
              <a:off x="3988642" y="7984695"/>
              <a:ext cx="1082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길 안내 시 장애물을 인식 후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장애물 회피 후 길 안내 유지</a:t>
              </a:r>
            </a:p>
          </p:txBody>
        </p:sp>
      </p:grpSp>
      <p:pic>
        <p:nvPicPr>
          <p:cNvPr id="1032" name="그림 1031" descr="사람, 바닥, 실내, 그룹이(가) 표시된 사진&#10;&#10;자동 생성된 설명">
            <a:extLst>
              <a:ext uri="{FF2B5EF4-FFF2-40B4-BE49-F238E27FC236}">
                <a16:creationId xmlns:a16="http://schemas.microsoft.com/office/drawing/2014/main" id="{5ABB076A-8C89-54FF-38FC-BEFEE1FADD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3190056"/>
            <a:ext cx="8900122" cy="63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8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8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여러개이(가) 표시된 사진&#10;&#10;자동 생성된 설명">
            <a:extLst>
              <a:ext uri="{FF2B5EF4-FFF2-40B4-BE49-F238E27FC236}">
                <a16:creationId xmlns:a16="http://schemas.microsoft.com/office/drawing/2014/main" id="{2235E008-F9E8-7EAE-C851-B5DE829224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4"/>
            <a:ext cx="18288000" cy="10287000"/>
          </a:xfrm>
          <a:prstGeom prst="rect">
            <a:avLst/>
          </a:prstGeom>
          <a:solidFill>
            <a:srgbClr val="1181A4"/>
          </a:solidFill>
          <a:effectLst>
            <a:outerShdw blurRad="76200" dist="50800" dir="5400000" algn="ctr" rotWithShape="0">
              <a:srgbClr val="000000"/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D7F14DE-27C9-751A-BBDB-68E788ED1C9E}"/>
              </a:ext>
            </a:extLst>
          </p:cNvPr>
          <p:cNvGrpSpPr/>
          <p:nvPr/>
        </p:nvGrpSpPr>
        <p:grpSpPr>
          <a:xfrm>
            <a:off x="1501077" y="2265206"/>
            <a:ext cx="15230901" cy="5756588"/>
            <a:chOff x="1501077" y="800100"/>
            <a:chExt cx="15230901" cy="57565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1077" y="3781112"/>
              <a:ext cx="15230901" cy="39792"/>
              <a:chOff x="1501077" y="4884562"/>
              <a:chExt cx="15230901" cy="3979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3583805" y="2801834"/>
                <a:ext cx="39792" cy="4205248"/>
                <a:chOff x="3583805" y="2801834"/>
                <a:chExt cx="39792" cy="4205248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5400000">
                  <a:off x="3583805" y="2801834"/>
                  <a:ext cx="39792" cy="4205248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4609457" y="2801834"/>
                <a:ext cx="39792" cy="4205248"/>
                <a:chOff x="14609457" y="2801834"/>
                <a:chExt cx="39792" cy="4205248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14609457" y="2801834"/>
                  <a:ext cx="39792" cy="42052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6261039" y="800100"/>
              <a:ext cx="5764941" cy="5756588"/>
              <a:chOff x="6261039" y="1903550"/>
              <a:chExt cx="5764941" cy="57565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61039" y="1903550"/>
                <a:ext cx="5764941" cy="5756588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7686000" y="2941192"/>
              <a:ext cx="291371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dirty="0">
                  <a:solidFill>
                    <a:srgbClr val="70B3C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꽃보다 </a:t>
              </a:r>
              <a:r>
                <a:rPr lang="en-US" altLang="ko-KR" dirty="0">
                  <a:solidFill>
                    <a:srgbClr val="70B3C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C4</a:t>
              </a:r>
              <a:endParaRPr lang="en-US" dirty="0">
                <a:solidFill>
                  <a:srgbClr val="70B3C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8" name="Object 17">
              <a:extLst>
                <a:ext uri="{FF2B5EF4-FFF2-40B4-BE49-F238E27FC236}">
                  <a16:creationId xmlns:a16="http://schemas.microsoft.com/office/drawing/2014/main" id="{ED2B4776-D164-744C-196B-AF02ABF9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3983" y="3098379"/>
              <a:ext cx="5879161" cy="166778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1C78F01-180A-6110-1B76-E2D7CFB1F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0600" y="8343900"/>
            <a:ext cx="1700363" cy="169021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5067CD-DF7A-DE60-97A2-42F761BDFC40}"/>
              </a:ext>
            </a:extLst>
          </p:cNvPr>
          <p:cNvGrpSpPr/>
          <p:nvPr/>
        </p:nvGrpSpPr>
        <p:grpSpPr>
          <a:xfrm>
            <a:off x="13944600" y="7762341"/>
            <a:ext cx="1676400" cy="2271771"/>
            <a:chOff x="14401800" y="7762341"/>
            <a:chExt cx="1676400" cy="22717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F519D5-C073-1173-AF90-A346EA4F2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824" b="1"/>
            <a:stretch/>
          </p:blipFill>
          <p:spPr>
            <a:xfrm>
              <a:off x="14401800" y="8343900"/>
              <a:ext cx="1676400" cy="169021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16FA94-0690-6D7E-0419-8DB1A970E36F}"/>
                </a:ext>
              </a:extLst>
            </p:cNvPr>
            <p:cNvSpPr txBox="1"/>
            <p:nvPr/>
          </p:nvSpPr>
          <p:spPr>
            <a:xfrm>
              <a:off x="14629353" y="7762341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Notion</a:t>
              </a:r>
              <a:endPara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07DC1D-0838-FE0B-18E1-238C72500F12}"/>
              </a:ext>
            </a:extLst>
          </p:cNvPr>
          <p:cNvSpPr txBox="1"/>
          <p:nvPr/>
        </p:nvSpPr>
        <p:spPr>
          <a:xfrm>
            <a:off x="16429647" y="7760184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01077" y="4884562"/>
            <a:ext cx="15230901" cy="39792"/>
            <a:chOff x="1501077" y="4884562"/>
            <a:chExt cx="15230901" cy="397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83805" y="2801834"/>
              <a:ext cx="39792" cy="4205248"/>
              <a:chOff x="3583805" y="2801834"/>
              <a:chExt cx="39792" cy="42052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3583805" y="2801834"/>
                <a:ext cx="39792" cy="42052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09457" y="2801834"/>
              <a:ext cx="39792" cy="4205248"/>
              <a:chOff x="14609457" y="2801834"/>
              <a:chExt cx="39792" cy="42052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4609457" y="2801834"/>
                <a:ext cx="39792" cy="42052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261039" y="1903550"/>
            <a:ext cx="5764941" cy="5756588"/>
            <a:chOff x="6261039" y="1903550"/>
            <a:chExt cx="5764941" cy="5756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1039" y="1903550"/>
              <a:ext cx="5764941" cy="57565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686651" y="3791954"/>
            <a:ext cx="29137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B3C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꽃보다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B3C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B3C8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1400" y="8724900"/>
            <a:ext cx="10721915" cy="1298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포슨트는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자율주행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사물인식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음성처리의 기술이 탑재된 지능형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AI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도슨트 로봇입니다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전시장 안내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전시물 및 작가 등에 대한 설명을 제공하여 관람객의 전시 관람을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돕습니다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최고의 기술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최적의 방법으로 색다른 문화체험 서비스를 제공하는 것이 우리의 미션입니다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4B2E697-07ED-BA3C-9EBA-2B77F4906290}"/>
              </a:ext>
            </a:extLst>
          </p:cNvPr>
          <p:cNvSpPr txBox="1"/>
          <p:nvPr/>
        </p:nvSpPr>
        <p:spPr>
          <a:xfrm>
            <a:off x="6743209" y="4058569"/>
            <a:ext cx="48006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3D6DF"/>
                    </a:gs>
                    <a:gs pos="100000">
                      <a:srgbClr val="1181A4"/>
                    </a:gs>
                    <a:gs pos="100000">
                      <a:srgbClr val="70B3C8"/>
                    </a:gs>
                    <a:gs pos="100000">
                      <a:srgbClr val="1181A4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추진배경</a:t>
            </a:r>
            <a:endParaRPr kumimoji="0" lang="en-US" sz="6600" b="1" i="0" u="none" strike="noStrike" kern="1200" cap="none" spc="600" normalizeH="0" baseline="0" noProof="0" dirty="0">
              <a:ln>
                <a:noFill/>
              </a:ln>
              <a:gradFill flip="none" rotWithShape="1">
                <a:gsLst>
                  <a:gs pos="0">
                    <a:srgbClr val="B3D6DF"/>
                  </a:gs>
                  <a:gs pos="100000">
                    <a:srgbClr val="1181A4"/>
                  </a:gs>
                  <a:gs pos="100000">
                    <a:srgbClr val="70B3C8"/>
                  </a:gs>
                  <a:gs pos="100000">
                    <a:srgbClr val="1181A4"/>
                  </a:gs>
                </a:gsLst>
                <a:lin ang="10800000" scaled="1"/>
                <a:tileRect/>
              </a:gra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3" name="Object 22">
            <a:extLst>
              <a:ext uri="{FF2B5EF4-FFF2-40B4-BE49-F238E27FC236}">
                <a16:creationId xmlns:a16="http://schemas.microsoft.com/office/drawing/2014/main" id="{FBF2B7F1-FD1A-9EBB-960A-306C7458D52E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62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77DC1871-1C4C-0BAC-385F-8A5D04BC2E73}"/>
              </a:ext>
            </a:extLst>
          </p:cNvPr>
          <p:cNvGrpSpPr/>
          <p:nvPr/>
        </p:nvGrpSpPr>
        <p:grpSpPr>
          <a:xfrm>
            <a:off x="-859974" y="529401"/>
            <a:ext cx="1440671" cy="1361149"/>
            <a:chOff x="-3274494" y="0"/>
            <a:chExt cx="3745572" cy="3740145"/>
          </a:xfrm>
        </p:grpSpPr>
        <p:pic>
          <p:nvPicPr>
            <p:cNvPr id="5" name="Object 22">
              <a:extLst>
                <a:ext uri="{FF2B5EF4-FFF2-40B4-BE49-F238E27FC236}">
                  <a16:creationId xmlns:a16="http://schemas.microsoft.com/office/drawing/2014/main" id="{F8700CC5-1466-80F6-DE74-E32673795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74494" y="0"/>
              <a:ext cx="3745572" cy="3740145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3566270" y="0"/>
            <a:ext cx="4719445" cy="10306781"/>
            <a:chOff x="13566270" y="0"/>
            <a:chExt cx="4719445" cy="103067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6270" y="0"/>
              <a:ext cx="4719445" cy="10306781"/>
            </a:xfrm>
            <a:prstGeom prst="rect">
              <a:avLst/>
            </a:prstGeom>
          </p:spPr>
        </p:pic>
      </p:grpSp>
      <p:sp>
        <p:nvSpPr>
          <p:cNvPr id="10" name="Object 22">
            <a:extLst>
              <a:ext uri="{FF2B5EF4-FFF2-40B4-BE49-F238E27FC236}">
                <a16:creationId xmlns:a16="http://schemas.microsoft.com/office/drawing/2014/main" id="{85FD7DC1-E863-F5B4-56DC-D8EC53DA8469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FB4EC9-52E2-A4E8-ADBD-0BBB3C6AB75B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164391C-AB58-7D37-8A5C-69D02B0F082C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61F485B-F800-4957-4D92-300101A53921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DE394B0-B512-1854-4FC2-7224098554EB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189022-AFC4-A05F-5316-8608F679B101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A7584A7-36C9-5961-084B-56FB6FC10FFC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14BA4BF-1CD9-1D5E-5455-66786F429416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9DD5685A-9C14-A50F-49E5-76F3751A5EC5}"/>
              </a:ext>
            </a:extLst>
          </p:cNvPr>
          <p:cNvGrpSpPr/>
          <p:nvPr/>
        </p:nvGrpSpPr>
        <p:grpSpPr>
          <a:xfrm>
            <a:off x="10287000" y="1033020"/>
            <a:ext cx="8144694" cy="8220959"/>
            <a:chOff x="9740053" y="1033020"/>
            <a:chExt cx="8144694" cy="8220959"/>
          </a:xfrm>
        </p:grpSpPr>
        <p:sp>
          <p:nvSpPr>
            <p:cNvPr id="8" name="사각형: 모서리가 접힌 도형 7">
              <a:extLst>
                <a:ext uri="{FF2B5EF4-FFF2-40B4-BE49-F238E27FC236}">
                  <a16:creationId xmlns:a16="http://schemas.microsoft.com/office/drawing/2014/main" id="{88C80817-5F60-9B30-7D25-0F417E763C39}"/>
                </a:ext>
              </a:extLst>
            </p:cNvPr>
            <p:cNvSpPr/>
            <p:nvPr/>
          </p:nvSpPr>
          <p:spPr>
            <a:xfrm>
              <a:off x="9740053" y="1033020"/>
              <a:ext cx="7352076" cy="8220959"/>
            </a:xfrm>
            <a:prstGeom prst="foldedCorner">
              <a:avLst>
                <a:gd name="adj" fmla="val 13783"/>
              </a:avLst>
            </a:prstGeom>
            <a:solidFill>
              <a:srgbClr val="E7F2F5">
                <a:alpha val="9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C3963F-4E72-4E9D-A6CA-98555E851E12}"/>
                </a:ext>
              </a:extLst>
            </p:cNvPr>
            <p:cNvSpPr txBox="1"/>
            <p:nvPr/>
          </p:nvSpPr>
          <p:spPr>
            <a:xfrm>
              <a:off x="9909917" y="7161023"/>
              <a:ext cx="3896910" cy="15962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948"/>
                </a:buClr>
                <a:buFont typeface="Wingdings" panose="05000000000000000000" pitchFamily="2" charset="2"/>
                <a:buChar char="§"/>
                <a:tabLst>
                  <a:tab pos="5911850" algn="r"/>
                  <a:tab pos="6096000" algn="l"/>
                </a:tabLst>
              </a:pPr>
              <a:r>
                <a:rPr lang="ko-KR" altLang="en-US" sz="1400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음성인식 및 터치스크린 활용을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통한 </a:t>
              </a:r>
              <a:r>
                <a:rPr lang="ko-KR" altLang="en-US" sz="1400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안내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indent="-28575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948"/>
                </a:buClr>
                <a:buFont typeface="Wingdings" panose="05000000000000000000" pitchFamily="2" charset="2"/>
                <a:buChar char="§"/>
                <a:tabLst>
                  <a:tab pos="5911850" algn="r"/>
                  <a:tab pos="6096000" algn="l"/>
                </a:tabLst>
              </a:pPr>
              <a:r>
                <a:rPr lang="ko-KR" altLang="en-US" sz="1400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표정을 통해 관람객에게 감정 표현</a:t>
              </a:r>
              <a:endPara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indent="-28575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948"/>
                </a:buClr>
                <a:buFont typeface="Wingdings" panose="05000000000000000000" pitchFamily="2" charset="2"/>
                <a:buChar char="§"/>
                <a:tabLst>
                  <a:tab pos="5911850" algn="r"/>
                  <a:tab pos="6096000" algn="l"/>
                </a:tabLst>
              </a:pPr>
              <a:r>
                <a:rPr lang="ko-KR" altLang="en-US" sz="1400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인공지능 기반의 다국어 지원 서비스</a:t>
              </a:r>
              <a:endPara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indent="-28575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948"/>
                </a:buClr>
                <a:buFont typeface="Wingdings" panose="05000000000000000000" pitchFamily="2" charset="2"/>
                <a:buChar char="§"/>
                <a:tabLst>
                  <a:tab pos="5911850" algn="r"/>
                  <a:tab pos="6096000" algn="l"/>
                </a:tabLst>
              </a:pPr>
              <a:r>
                <a:rPr lang="ko-KR" altLang="en-US" sz="1400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관람객 질의에 대한 자동 답변 검색 안내</a:t>
              </a:r>
              <a:endParaRPr lang="en-US" altLang="ko-KR" sz="14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2" name="사각형: 둥근 모서리 991">
              <a:extLst>
                <a:ext uri="{FF2B5EF4-FFF2-40B4-BE49-F238E27FC236}">
                  <a16:creationId xmlns:a16="http://schemas.microsoft.com/office/drawing/2014/main" id="{55A777E7-5BD4-5398-0B6D-5A9C0973BDC3}"/>
                </a:ext>
              </a:extLst>
            </p:cNvPr>
            <p:cNvSpPr/>
            <p:nvPr/>
          </p:nvSpPr>
          <p:spPr>
            <a:xfrm>
              <a:off x="10387810" y="2476500"/>
              <a:ext cx="2530704" cy="410336"/>
            </a:xfrm>
            <a:prstGeom prst="roundRect">
              <a:avLst/>
            </a:prstGeom>
            <a:noFill/>
            <a:ln w="12700">
              <a:solidFill>
                <a:srgbClr val="083948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08394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HANCOM QI</a:t>
              </a:r>
              <a:endParaRPr lang="ko-KR" altLang="en-US" sz="2000" b="1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AD83E33E-6934-973F-B0DB-D6B6C0BCEEB4}"/>
                </a:ext>
              </a:extLst>
            </p:cNvPr>
            <p:cNvSpPr txBox="1"/>
            <p:nvPr/>
          </p:nvSpPr>
          <p:spPr>
            <a:xfrm>
              <a:off x="13646585" y="7174935"/>
              <a:ext cx="4238162" cy="12084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948"/>
                </a:buClr>
                <a:buFont typeface="Wingdings" panose="05000000000000000000" pitchFamily="2" charset="2"/>
                <a:buChar char="§"/>
                <a:tabLst>
                  <a:tab pos="5911850" algn="r"/>
                  <a:tab pos="6096000" algn="l"/>
                </a:tabLst>
              </a:pPr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디지털 얼굴</a:t>
              </a:r>
              <a:r>
                <a:rPr lang="en-US" altLang="ko-KR" sz="1400" b="0" i="0" dirty="0">
                  <a:solidFill>
                    <a:srgbClr val="333333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반응형 음성 기능의 활성화</a:t>
              </a:r>
            </a:p>
            <a:p>
              <a:pPr marL="285750" marR="0" indent="-28575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948"/>
                </a:buClr>
                <a:buFont typeface="Wingdings" panose="05000000000000000000" pitchFamily="2" charset="2"/>
                <a:buChar char="§"/>
                <a:tabLst>
                  <a:tab pos="5911850" algn="r"/>
                  <a:tab pos="6096000" algn="l"/>
                </a:tabLst>
              </a:pPr>
              <a:r>
                <a:rPr lang="en-US" altLang="ko-KR" sz="1400" b="0" i="0" dirty="0">
                  <a:solidFill>
                    <a:srgbClr val="333333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대형 터치스크린</a:t>
              </a:r>
            </a:p>
            <a:p>
              <a:pPr marL="285750" marR="0" indent="-285750" fontAlgn="base" latinLnBrk="1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948"/>
                </a:buClr>
                <a:buFont typeface="Wingdings" panose="05000000000000000000" pitchFamily="2" charset="2"/>
                <a:buChar char="§"/>
                <a:tabLst>
                  <a:tab pos="5911850" algn="r"/>
                  <a:tab pos="6096000" algn="l"/>
                </a:tabLst>
              </a:pPr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목적지 동반 서비스 </a:t>
              </a:r>
            </a:p>
          </p:txBody>
        </p:sp>
        <p:pic>
          <p:nvPicPr>
            <p:cNvPr id="1007" name="그림 1006" descr="텍스트, 실내, 주방기기이(가) 표시된 사진&#10;&#10;자동 생성된 설명">
              <a:extLst>
                <a:ext uri="{FF2B5EF4-FFF2-40B4-BE49-F238E27FC236}">
                  <a16:creationId xmlns:a16="http://schemas.microsoft.com/office/drawing/2014/main" id="{B7CDA64B-D9BE-04C1-FCAB-0D4D7F75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5579" y="3108936"/>
              <a:ext cx="1698516" cy="3829987"/>
            </a:xfrm>
            <a:prstGeom prst="rect">
              <a:avLst/>
            </a:prstGeom>
          </p:spPr>
        </p:pic>
        <p:pic>
          <p:nvPicPr>
            <p:cNvPr id="1009" name="그림 1008">
              <a:extLst>
                <a:ext uri="{FF2B5EF4-FFF2-40B4-BE49-F238E27FC236}">
                  <a16:creationId xmlns:a16="http://schemas.microsoft.com/office/drawing/2014/main" id="{4D766C43-F4CF-D6D4-0B28-C080BC709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6" r="5314"/>
            <a:stretch/>
          </p:blipFill>
          <p:spPr>
            <a:xfrm>
              <a:off x="14154012" y="2940951"/>
              <a:ext cx="2092401" cy="4405098"/>
            </a:xfrm>
            <a:prstGeom prst="rect">
              <a:avLst/>
            </a:prstGeom>
          </p:spPr>
        </p:pic>
        <p:sp>
          <p:nvSpPr>
            <p:cNvPr id="1010" name="사각형: 둥근 모서리 1009">
              <a:extLst>
                <a:ext uri="{FF2B5EF4-FFF2-40B4-BE49-F238E27FC236}">
                  <a16:creationId xmlns:a16="http://schemas.microsoft.com/office/drawing/2014/main" id="{6B857A6D-B9D1-2040-10E7-BFB7CBEAFB28}"/>
                </a:ext>
              </a:extLst>
            </p:cNvPr>
            <p:cNvSpPr/>
            <p:nvPr/>
          </p:nvSpPr>
          <p:spPr>
            <a:xfrm>
              <a:off x="13934860" y="2476500"/>
              <a:ext cx="2530704" cy="410336"/>
            </a:xfrm>
            <a:prstGeom prst="roundRect">
              <a:avLst/>
            </a:prstGeom>
            <a:noFill/>
            <a:ln w="12700">
              <a:solidFill>
                <a:srgbClr val="083948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08394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LG </a:t>
              </a:r>
              <a:r>
                <a:rPr lang="en-US" altLang="ko-KR" sz="2000" b="1" dirty="0" err="1">
                  <a:solidFill>
                    <a:srgbClr val="08394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CLOi</a:t>
              </a:r>
              <a:r>
                <a:rPr lang="en-US" altLang="ko-KR" sz="2000" b="1" dirty="0">
                  <a:solidFill>
                    <a:srgbClr val="08394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b="1" dirty="0" err="1">
                  <a:solidFill>
                    <a:srgbClr val="08394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Guidebot</a:t>
              </a:r>
              <a:endParaRPr lang="ko-KR" altLang="en-US" sz="2000" b="1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470CCE88-5891-33AA-AD01-CBD15CA86538}"/>
                </a:ext>
              </a:extLst>
            </p:cNvPr>
            <p:cNvSpPr txBox="1"/>
            <p:nvPr/>
          </p:nvSpPr>
          <p:spPr>
            <a:xfrm flipH="1">
              <a:off x="10387810" y="1472650"/>
              <a:ext cx="579708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1200" cap="none" spc="600" normalizeH="0" baseline="0" noProof="0" dirty="0">
                  <a:ln>
                    <a:noFill/>
                  </a:ln>
                  <a:effectLst/>
                  <a:uLnTx/>
                  <a:uFillTx/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실제 기업 사례</a:t>
              </a:r>
              <a:endParaRPr kumimoji="0" lang="en-US" sz="48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</p:grpSp>
      <p:sp>
        <p:nvSpPr>
          <p:cNvPr id="1040" name="TextBox 1039">
            <a:extLst>
              <a:ext uri="{FF2B5EF4-FFF2-40B4-BE49-F238E27FC236}">
                <a16:creationId xmlns:a16="http://schemas.microsoft.com/office/drawing/2014/main" id="{269E3D12-E89D-5047-181E-F24121549F61}"/>
              </a:ext>
            </a:extLst>
          </p:cNvPr>
          <p:cNvSpPr txBox="1"/>
          <p:nvPr/>
        </p:nvSpPr>
        <p:spPr>
          <a:xfrm>
            <a:off x="683403" y="2597563"/>
            <a:ext cx="8857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107594"/>
                </a:solidFill>
                <a:latin typeface="a펜글씨L" panose="02020600000000000000" pitchFamily="18" charset="-127"/>
                <a:ea typeface="a펜글씨L" panose="02020600000000000000" pitchFamily="18" charset="-127"/>
              </a:rPr>
              <a:t>“</a:t>
            </a:r>
            <a:r>
              <a:rPr lang="ko-KR" altLang="en-US" sz="3000" b="1" i="0" dirty="0">
                <a:solidFill>
                  <a:srgbClr val="107594"/>
                </a:solidFill>
                <a:latin typeface="a펜글씨L" panose="02020600000000000000" pitchFamily="18" charset="-127"/>
                <a:ea typeface="a펜글씨L" panose="02020600000000000000" pitchFamily="18" charset="-127"/>
              </a:rPr>
              <a:t>단군 이래 처음 미술이 대중의 보편적 관심사가 되었다</a:t>
            </a:r>
            <a:r>
              <a:rPr lang="en-US" altLang="ko-KR" sz="3000" b="1" i="0" dirty="0">
                <a:solidFill>
                  <a:srgbClr val="107594"/>
                </a:solidFill>
                <a:latin typeface="a펜글씨L" panose="02020600000000000000" pitchFamily="18" charset="-127"/>
                <a:ea typeface="a펜글씨L" panose="02020600000000000000" pitchFamily="18" charset="-127"/>
              </a:rPr>
              <a:t>”</a:t>
            </a:r>
          </a:p>
          <a:p>
            <a:pPr algn="r"/>
            <a:endParaRPr lang="en-US" altLang="ko-KR" sz="1200" b="0" i="0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b="0" i="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b="0" i="0" dirty="0" err="1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윤범모</a:t>
            </a:r>
            <a:r>
              <a:rPr lang="ko-KR" altLang="en-US" sz="1200" b="0" i="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국립현대미술관장</a:t>
            </a:r>
            <a:r>
              <a:rPr lang="en-US" altLang="ko-KR" sz="1200" b="0" i="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2022.01.12)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3B97BFD2-205F-1256-8811-A261D10A755F}"/>
              </a:ext>
            </a:extLst>
          </p:cNvPr>
          <p:cNvGrpSpPr/>
          <p:nvPr/>
        </p:nvGrpSpPr>
        <p:grpSpPr>
          <a:xfrm>
            <a:off x="2031186" y="3378050"/>
            <a:ext cx="2438400" cy="2763800"/>
            <a:chOff x="7736672" y="2265924"/>
            <a:chExt cx="2232826" cy="2434829"/>
          </a:xfrm>
        </p:grpSpPr>
        <p:pic>
          <p:nvPicPr>
            <p:cNvPr id="1048" name="그림 1047">
              <a:extLst>
                <a:ext uri="{FF2B5EF4-FFF2-40B4-BE49-F238E27FC236}">
                  <a16:creationId xmlns:a16="http://schemas.microsoft.com/office/drawing/2014/main" id="{327EA77E-9327-0B68-185F-DBC3E7E38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88" r="13027" b="74479"/>
            <a:stretch/>
          </p:blipFill>
          <p:spPr>
            <a:xfrm>
              <a:off x="7736672" y="2265924"/>
              <a:ext cx="2232826" cy="777573"/>
            </a:xfrm>
            <a:prstGeom prst="rect">
              <a:avLst/>
            </a:prstGeom>
          </p:spPr>
        </p:pic>
        <p:pic>
          <p:nvPicPr>
            <p:cNvPr id="1049" name="그림 1048">
              <a:extLst>
                <a:ext uri="{FF2B5EF4-FFF2-40B4-BE49-F238E27FC236}">
                  <a16:creationId xmlns:a16="http://schemas.microsoft.com/office/drawing/2014/main" id="{8E1E98AD-F996-BDAE-59F4-213B41674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88" t="34283" r="13027" b="11324"/>
            <a:stretch/>
          </p:blipFill>
          <p:spPr>
            <a:xfrm>
              <a:off x="7736672" y="3043497"/>
              <a:ext cx="2232826" cy="1657256"/>
            </a:xfrm>
            <a:prstGeom prst="rect">
              <a:avLst/>
            </a:prstGeom>
          </p:spPr>
        </p:pic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E90E65A-C59B-A888-C276-28A3B3DCDF57}"/>
              </a:ext>
            </a:extLst>
          </p:cNvPr>
          <p:cNvSpPr/>
          <p:nvPr/>
        </p:nvSpPr>
        <p:spPr>
          <a:xfrm>
            <a:off x="10535954" y="1265194"/>
            <a:ext cx="830997" cy="830997"/>
          </a:xfrm>
          <a:prstGeom prst="ellipse">
            <a:avLst/>
          </a:prstGeom>
          <a:solidFill>
            <a:srgbClr val="409A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39D9714A-C27D-70AB-A740-F06546E407C4}"/>
              </a:ext>
            </a:extLst>
          </p:cNvPr>
          <p:cNvGrpSpPr/>
          <p:nvPr/>
        </p:nvGrpSpPr>
        <p:grpSpPr>
          <a:xfrm>
            <a:off x="2870950" y="3813993"/>
            <a:ext cx="5692162" cy="2485386"/>
            <a:chOff x="2230745" y="3420114"/>
            <a:chExt cx="5519011" cy="2185161"/>
          </a:xfrm>
        </p:grpSpPr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4046A740-B862-5B5D-6701-3E344E9B2BD6}"/>
                </a:ext>
              </a:extLst>
            </p:cNvPr>
            <p:cNvGrpSpPr/>
            <p:nvPr/>
          </p:nvGrpSpPr>
          <p:grpSpPr>
            <a:xfrm>
              <a:off x="2230745" y="3420114"/>
              <a:ext cx="5180279" cy="2185161"/>
              <a:chOff x="-486413" y="2454769"/>
              <a:chExt cx="5180279" cy="2185161"/>
            </a:xfrm>
          </p:grpSpPr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6CDC1A40-74E2-CA70-6838-CA09702F22E2}"/>
                  </a:ext>
                </a:extLst>
              </p:cNvPr>
              <p:cNvSpPr txBox="1"/>
              <p:nvPr/>
            </p:nvSpPr>
            <p:spPr>
              <a:xfrm>
                <a:off x="2145460" y="3832721"/>
                <a:ext cx="2548406" cy="53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fontAlgn="base" latinLnBrk="1">
                  <a:lnSpc>
                    <a:spcPct val="18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911850" algn="r"/>
                    <a:tab pos="6096000" algn="l"/>
                  </a:tabLst>
                </a:pP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2021                      2022</a:t>
                </a:r>
              </a:p>
            </p:txBody>
          </p:sp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630ECC97-D16F-324A-D09B-ED16B7A22C7B}"/>
                  </a:ext>
                </a:extLst>
              </p:cNvPr>
              <p:cNvGrpSpPr/>
              <p:nvPr/>
            </p:nvGrpSpPr>
            <p:grpSpPr>
              <a:xfrm>
                <a:off x="-486413" y="2454769"/>
                <a:ext cx="4694392" cy="2185161"/>
                <a:chOff x="-486413" y="2454769"/>
                <a:chExt cx="4694392" cy="2185161"/>
              </a:xfrm>
            </p:grpSpPr>
            <p:sp>
              <p:nvSpPr>
                <p:cNvPr id="1053" name="TextBox 1052">
                  <a:extLst>
                    <a:ext uri="{FF2B5EF4-FFF2-40B4-BE49-F238E27FC236}">
                      <a16:creationId xmlns:a16="http://schemas.microsoft.com/office/drawing/2014/main" id="{AE59497B-B12C-2C50-C36F-AE0EAA2DDA3E}"/>
                    </a:ext>
                  </a:extLst>
                </p:cNvPr>
                <p:cNvSpPr txBox="1"/>
                <p:nvPr/>
              </p:nvSpPr>
              <p:spPr>
                <a:xfrm>
                  <a:off x="-486413" y="4362931"/>
                  <a:ext cx="35831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+mn-cs"/>
                    </a:rPr>
                    <a:t>출처 </a:t>
                  </a: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+mn-cs"/>
                    </a:rPr>
                    <a:t>: </a:t>
                  </a:r>
                  <a:r>
                    <a:rPr lang="ko-KR" altLang="en-US" sz="12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인터파크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8B7EF9AF-C37D-DAD5-4D3E-AE6D9F24CEF7}"/>
                    </a:ext>
                  </a:extLst>
                </p:cNvPr>
                <p:cNvSpPr txBox="1"/>
                <p:nvPr/>
              </p:nvSpPr>
              <p:spPr>
                <a:xfrm>
                  <a:off x="2845574" y="2454769"/>
                  <a:ext cx="1362405" cy="64633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3600" dirty="0"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59</a:t>
                  </a:r>
                  <a:r>
                    <a:rPr lang="en-US" altLang="ko-KR" sz="2400" dirty="0">
                      <a:latin typeface="a타이틀고딕4" panose="02020600000000000000" pitchFamily="18" charset="-127"/>
                      <a:ea typeface="a타이틀고딕4" panose="02020600000000000000" pitchFamily="18" charset="-127"/>
                    </a:rPr>
                    <a:t>%</a:t>
                  </a:r>
                  <a:endParaRPr lang="ko-KR" altLang="en-US" sz="3600" dirty="0">
                    <a:latin typeface="a타이틀고딕4" panose="02020600000000000000" pitchFamily="18" charset="-127"/>
                    <a:ea typeface="a타이틀고딕4" panose="02020600000000000000" pitchFamily="18" charset="-127"/>
                  </a:endParaRPr>
                </a:p>
              </p:txBody>
            </p:sp>
          </p:grpSp>
        </p:grpSp>
        <p:pic>
          <p:nvPicPr>
            <p:cNvPr id="1055" name="그림 1054">
              <a:extLst>
                <a:ext uri="{FF2B5EF4-FFF2-40B4-BE49-F238E27FC236}">
                  <a16:creationId xmlns:a16="http://schemas.microsoft.com/office/drawing/2014/main" id="{68B79228-45BE-E55F-F0A4-09257DEBF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1181A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5569" y="4182317"/>
              <a:ext cx="744071" cy="744071"/>
            </a:xfrm>
            <a:prstGeom prst="rect">
              <a:avLst/>
            </a:prstGeom>
          </p:spPr>
        </p:pic>
        <p:pic>
          <p:nvPicPr>
            <p:cNvPr id="1056" name="그림 1055">
              <a:extLst>
                <a:ext uri="{FF2B5EF4-FFF2-40B4-BE49-F238E27FC236}">
                  <a16:creationId xmlns:a16="http://schemas.microsoft.com/office/drawing/2014/main" id="{C328BF0F-0651-7F03-B2D3-0A5FEF9F0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rgbClr val="1181A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55" y="3577238"/>
              <a:ext cx="1347401" cy="1347401"/>
            </a:xfrm>
            <a:prstGeom prst="rect">
              <a:avLst/>
            </a:prstGeom>
          </p:spPr>
        </p:pic>
        <p:pic>
          <p:nvPicPr>
            <p:cNvPr id="1057" name="그림 1056">
              <a:extLst>
                <a:ext uri="{FF2B5EF4-FFF2-40B4-BE49-F238E27FC236}">
                  <a16:creationId xmlns:a16="http://schemas.microsoft.com/office/drawing/2014/main" id="{807B7593-D2FC-D21C-9878-295D3CED0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rgbClr val="1181A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60612">
              <a:off x="5698804" y="3937788"/>
              <a:ext cx="850991" cy="850991"/>
            </a:xfrm>
            <a:prstGeom prst="rect">
              <a:avLst/>
            </a:prstGeom>
          </p:spPr>
        </p:pic>
      </p:grp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5912F85-0F3D-163C-BAE8-490400CC5969}"/>
              </a:ext>
            </a:extLst>
          </p:cNvPr>
          <p:cNvSpPr txBox="1"/>
          <p:nvPr/>
        </p:nvSpPr>
        <p:spPr>
          <a:xfrm>
            <a:off x="17113112" y="9715500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C659BB-09E1-5158-5537-67D8FB31B6C8}"/>
              </a:ext>
            </a:extLst>
          </p:cNvPr>
          <p:cNvGrpSpPr/>
          <p:nvPr/>
        </p:nvGrpSpPr>
        <p:grpSpPr>
          <a:xfrm>
            <a:off x="1207102" y="7201273"/>
            <a:ext cx="8226925" cy="2590427"/>
            <a:chOff x="668701" y="6920326"/>
            <a:chExt cx="9008699" cy="3099974"/>
          </a:xfrm>
        </p:grpSpPr>
        <p:pic>
          <p:nvPicPr>
            <p:cNvPr id="1059" name="그림 1058">
              <a:extLst>
                <a:ext uri="{FF2B5EF4-FFF2-40B4-BE49-F238E27FC236}">
                  <a16:creationId xmlns:a16="http://schemas.microsoft.com/office/drawing/2014/main" id="{67CB1CEB-F3D5-2927-4596-51E0C5985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85931" y="6957574"/>
              <a:ext cx="4291469" cy="724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60" name="그림 1059">
              <a:extLst>
                <a:ext uri="{FF2B5EF4-FFF2-40B4-BE49-F238E27FC236}">
                  <a16:creationId xmlns:a16="http://schemas.microsoft.com/office/drawing/2014/main" id="{2A75F9C0-3902-918A-45B0-A497608F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78625" y="7935452"/>
              <a:ext cx="4291469" cy="7075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61" name="그림 1060">
              <a:extLst>
                <a:ext uri="{FF2B5EF4-FFF2-40B4-BE49-F238E27FC236}">
                  <a16:creationId xmlns:a16="http://schemas.microsoft.com/office/drawing/2014/main" id="{FE240BF2-DB64-062F-8AF4-FD0A2D788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809"/>
            <a:stretch/>
          </p:blipFill>
          <p:spPr>
            <a:xfrm>
              <a:off x="5378625" y="8904261"/>
              <a:ext cx="4298775" cy="7641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66" name="그림 1065">
              <a:extLst>
                <a:ext uri="{FF2B5EF4-FFF2-40B4-BE49-F238E27FC236}">
                  <a16:creationId xmlns:a16="http://schemas.microsoft.com/office/drawing/2014/main" id="{9BE8BD7D-62B5-D6E5-B24C-1FF3721A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70000"/>
            </a:blip>
            <a:stretch>
              <a:fillRect/>
            </a:stretch>
          </p:blipFill>
          <p:spPr>
            <a:xfrm>
              <a:off x="727520" y="6920326"/>
              <a:ext cx="4291469" cy="2748059"/>
            </a:xfrm>
            <a:prstGeom prst="rect">
              <a:avLst/>
            </a:prstGeom>
          </p:spPr>
        </p:pic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54E3C470-D1D7-A848-CC96-5D649DC83839}"/>
                </a:ext>
              </a:extLst>
            </p:cNvPr>
            <p:cNvSpPr txBox="1"/>
            <p:nvPr/>
          </p:nvSpPr>
          <p:spPr>
            <a:xfrm>
              <a:off x="668701" y="9743301"/>
              <a:ext cx="36955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출처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: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포항시립미술관 홈페이지</a:t>
              </a:r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87A29D0C-D4AF-7481-A79C-0E8D19E75AC7}"/>
              </a:ext>
            </a:extLst>
          </p:cNvPr>
          <p:cNvSpPr txBox="1"/>
          <p:nvPr/>
        </p:nvSpPr>
        <p:spPr>
          <a:xfrm flipH="1">
            <a:off x="714918" y="813804"/>
            <a:ext cx="579708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spc="600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시장 동향</a:t>
            </a:r>
            <a:endParaRPr kumimoji="0" lang="en-US" sz="4800" b="1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7" name="내용 개체 틀 78">
            <a:extLst>
              <a:ext uri="{FF2B5EF4-FFF2-40B4-BE49-F238E27FC236}">
                <a16:creationId xmlns:a16="http://schemas.microsoft.com/office/drawing/2014/main" id="{F77FE2E7-B2A9-E9F6-A014-257D4533E588}"/>
              </a:ext>
            </a:extLst>
          </p:cNvPr>
          <p:cNvSpPr txBox="1">
            <a:spLocks/>
          </p:cNvSpPr>
          <p:nvPr/>
        </p:nvSpPr>
        <p:spPr>
          <a:xfrm>
            <a:off x="683403" y="1943100"/>
            <a:ext cx="4111049" cy="573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B3C8"/>
              </a:buClr>
              <a:buFont typeface="Wingdings 3" panose="05040102010807070707" pitchFamily="18" charset="2"/>
              <a:buChar char="u"/>
            </a:pPr>
            <a:r>
              <a:rPr lang="ko-KR" altLang="en-US" sz="3600" dirty="0"/>
              <a:t> 전시 관람객 증가</a:t>
            </a:r>
            <a:endParaRPr lang="en-US" altLang="ko-KR" sz="3600" dirty="0"/>
          </a:p>
        </p:txBody>
      </p:sp>
      <p:sp>
        <p:nvSpPr>
          <p:cNvPr id="9" name="내용 개체 틀 78">
            <a:extLst>
              <a:ext uri="{FF2B5EF4-FFF2-40B4-BE49-F238E27FC236}">
                <a16:creationId xmlns:a16="http://schemas.microsoft.com/office/drawing/2014/main" id="{EA832284-C861-4AF8-EF0B-695AD688755A}"/>
              </a:ext>
            </a:extLst>
          </p:cNvPr>
          <p:cNvSpPr txBox="1">
            <a:spLocks/>
          </p:cNvSpPr>
          <p:nvPr/>
        </p:nvSpPr>
        <p:spPr>
          <a:xfrm>
            <a:off x="648924" y="6475370"/>
            <a:ext cx="6132876" cy="573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B3C8"/>
              </a:buClr>
              <a:buFont typeface="Wingdings 3" panose="05040102010807070707" pitchFamily="18" charset="2"/>
              <a:buChar char="u"/>
            </a:pPr>
            <a:r>
              <a:rPr lang="en-US" altLang="ko-KR" sz="3600" dirty="0"/>
              <a:t> ‘</a:t>
            </a:r>
            <a:r>
              <a:rPr lang="ko-KR" altLang="en-US" sz="3600" dirty="0"/>
              <a:t>스마트 도슨트</a:t>
            </a:r>
            <a:r>
              <a:rPr lang="en-US" altLang="ko-KR" sz="3600" dirty="0"/>
              <a:t>‘ </a:t>
            </a:r>
            <a:r>
              <a:rPr lang="ko-KR" altLang="en-US" sz="3600" dirty="0"/>
              <a:t>도입 증가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23922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01077" y="4884562"/>
            <a:ext cx="15230901" cy="39792"/>
            <a:chOff x="1501077" y="4884562"/>
            <a:chExt cx="15230901" cy="397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83805" y="2801834"/>
              <a:ext cx="39792" cy="4205248"/>
              <a:chOff x="3583805" y="2801834"/>
              <a:chExt cx="39792" cy="42052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3583805" y="2801834"/>
                <a:ext cx="39792" cy="42052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09457" y="2801834"/>
              <a:ext cx="39792" cy="4205248"/>
              <a:chOff x="14609457" y="2801834"/>
              <a:chExt cx="39792" cy="42052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4609457" y="2801834"/>
                <a:ext cx="39792" cy="42052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261039" y="1903550"/>
            <a:ext cx="5764941" cy="5756588"/>
            <a:chOff x="6261039" y="1903550"/>
            <a:chExt cx="5764941" cy="5756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1039" y="1903550"/>
              <a:ext cx="5764941" cy="57565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686651" y="3319407"/>
            <a:ext cx="29137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rgbClr val="70B3C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꽃보다 </a:t>
            </a:r>
            <a:r>
              <a:rPr lang="en-US" altLang="ko-KR" dirty="0">
                <a:solidFill>
                  <a:srgbClr val="70B3C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C4</a:t>
            </a:r>
            <a:endParaRPr lang="en-US" dirty="0">
              <a:solidFill>
                <a:srgbClr val="70B3C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4B2E697-07ED-BA3C-9EBA-2B77F4906290}"/>
              </a:ext>
            </a:extLst>
          </p:cNvPr>
          <p:cNvSpPr txBox="1"/>
          <p:nvPr/>
        </p:nvSpPr>
        <p:spPr>
          <a:xfrm>
            <a:off x="6876313" y="3504073"/>
            <a:ext cx="4534392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800" b="1" spc="600" dirty="0">
                <a:gradFill flip="none" rotWithShape="1">
                  <a:gsLst>
                    <a:gs pos="0">
                      <a:srgbClr val="B3D6DF"/>
                    </a:gs>
                    <a:gs pos="100000">
                      <a:srgbClr val="1181A4"/>
                    </a:gs>
                    <a:gs pos="100000">
                      <a:srgbClr val="70B3C8"/>
                    </a:gs>
                    <a:gs pos="100000">
                      <a:srgbClr val="1181A4"/>
                    </a:gs>
                  </a:gsLst>
                  <a:lin ang="10800000" scaled="1"/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프로젝트소개</a:t>
            </a:r>
            <a:endParaRPr lang="en-US" sz="6600" b="1" spc="600" dirty="0">
              <a:gradFill flip="none" rotWithShape="1">
                <a:gsLst>
                  <a:gs pos="0">
                    <a:srgbClr val="B3D6DF"/>
                  </a:gs>
                  <a:gs pos="100000">
                    <a:srgbClr val="1181A4"/>
                  </a:gs>
                  <a:gs pos="100000">
                    <a:srgbClr val="70B3C8"/>
                  </a:gs>
                  <a:gs pos="100000">
                    <a:srgbClr val="1181A4"/>
                  </a:gs>
                </a:gsLst>
                <a:lin ang="10800000" scaled="1"/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Object 22">
            <a:extLst>
              <a:ext uri="{FF2B5EF4-FFF2-40B4-BE49-F238E27FC236}">
                <a16:creationId xmlns:a16="http://schemas.microsoft.com/office/drawing/2014/main" id="{FBF2B7F1-FD1A-9EBB-960A-306C7458D52E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1545EBF2-423D-E4A1-12A1-B250EFC2DBC5}"/>
              </a:ext>
            </a:extLst>
          </p:cNvPr>
          <p:cNvSpPr txBox="1"/>
          <p:nvPr/>
        </p:nvSpPr>
        <p:spPr>
          <a:xfrm>
            <a:off x="7391400" y="8724900"/>
            <a:ext cx="10721915" cy="1298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포슨트는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자율주행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사물인식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음성처리의 기술이 탑재된 지능형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AI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도슨트 로봇입니다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전시장 안내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전시물 및 작가 등에 대한 설명을 제공하여 관람객의 전시 관람을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돕습니다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최고의 기술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최적의 방법으로 색다른 문화체험 서비스를 제공하는 것이 우리의 미션입니다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47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121470" y="806113"/>
            <a:ext cx="1432156" cy="1446550"/>
            <a:chOff x="4936872" y="1757766"/>
            <a:chExt cx="1334852" cy="13329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>
              <a:alphaModFix amt="20000"/>
            </a:blip>
            <a:stretch>
              <a:fillRect/>
            </a:stretch>
          </p:blipFill>
          <p:spPr>
            <a:xfrm>
              <a:off x="4936872" y="1757766"/>
              <a:ext cx="1334852" cy="133291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1512800" y="2138493"/>
            <a:ext cx="6775200" cy="108000"/>
            <a:chOff x="14126022" y="2818770"/>
            <a:chExt cx="2983459" cy="1146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5560443" y="1384349"/>
              <a:ext cx="114618" cy="298345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849914" y="931226"/>
            <a:ext cx="87214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3C3C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 및 적용 기술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Object 22">
            <a:extLst>
              <a:ext uri="{FF2B5EF4-FFF2-40B4-BE49-F238E27FC236}">
                <a16:creationId xmlns:a16="http://schemas.microsoft.com/office/drawing/2014/main" id="{AEAC5AF5-41BE-C287-AF1E-45159FA1F8A3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307D9C5-BB46-80C1-37E7-0D748A181902}"/>
              </a:ext>
            </a:extLst>
          </p:cNvPr>
          <p:cNvSpPr txBox="1"/>
          <p:nvPr/>
        </p:nvSpPr>
        <p:spPr>
          <a:xfrm flipH="1">
            <a:off x="3886200" y="1409700"/>
            <a:ext cx="7152344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600" normalizeH="0" baseline="0" noProof="0" dirty="0">
                <a:ln>
                  <a:noFill/>
                </a:ln>
                <a:solidFill>
                  <a:srgbClr val="1181A4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POCENT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EC8BB2-47C1-043A-F49B-B11364C59271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D3B08D8-0F39-2DA2-1389-B163FD7937BE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A3D7B83-459F-3E15-236E-41A65A8DFBBE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827C957-182F-16B4-FCE7-0900C511E989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AC2E49-F868-5B5D-0ADA-E169EE922987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E8A8423-48E4-6ACD-2C0B-8270E510D547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60E4D66-B209-D013-2B01-376309028261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07" name="그림 1006" descr="하얀색이(가) 표시된 사진&#10;&#10;자동 생성된 설명">
            <a:extLst>
              <a:ext uri="{FF2B5EF4-FFF2-40B4-BE49-F238E27FC236}">
                <a16:creationId xmlns:a16="http://schemas.microsoft.com/office/drawing/2014/main" id="{1538D9E3-50D2-D4EB-21B6-D1F895253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128" y="806113"/>
            <a:ext cx="8073751" cy="11118383"/>
          </a:xfrm>
          <a:prstGeom prst="rect">
            <a:avLst/>
          </a:prstGeom>
        </p:spPr>
      </p:pic>
      <p:grpSp>
        <p:nvGrpSpPr>
          <p:cNvPr id="1020" name="그룹 1019">
            <a:extLst>
              <a:ext uri="{FF2B5EF4-FFF2-40B4-BE49-F238E27FC236}">
                <a16:creationId xmlns:a16="http://schemas.microsoft.com/office/drawing/2014/main" id="{78381139-F724-9BCE-C710-2D2DB51B9C8D}"/>
              </a:ext>
            </a:extLst>
          </p:cNvPr>
          <p:cNvGrpSpPr/>
          <p:nvPr/>
        </p:nvGrpSpPr>
        <p:grpSpPr>
          <a:xfrm>
            <a:off x="5505998" y="3156788"/>
            <a:ext cx="6349583" cy="1422248"/>
            <a:chOff x="4717990" y="3405236"/>
            <a:chExt cx="6349583" cy="1422248"/>
          </a:xfrm>
        </p:grpSpPr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CE95F9A1-EB58-01B5-A71E-49552778AB4A}"/>
                </a:ext>
              </a:extLst>
            </p:cNvPr>
            <p:cNvSpPr txBox="1"/>
            <p:nvPr/>
          </p:nvSpPr>
          <p:spPr>
            <a:xfrm>
              <a:off x="6498617" y="3442489"/>
              <a:ext cx="45689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길을 잃었을 때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작품 설명이 듣고 싶을 때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3600" b="1" dirty="0" err="1">
                  <a:solidFill>
                    <a:srgbClr val="1075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포슨트</a:t>
              </a:r>
              <a:r>
                <a:rPr lang="en-US" altLang="ko-KR" sz="3600" b="1" dirty="0">
                  <a:solidFill>
                    <a:srgbClr val="1075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불러주세요</a:t>
              </a:r>
            </a:p>
          </p:txBody>
        </p:sp>
        <p:pic>
          <p:nvPicPr>
            <p:cNvPr id="1006" name="그림 1005">
              <a:extLst>
                <a:ext uri="{FF2B5EF4-FFF2-40B4-BE49-F238E27FC236}">
                  <a16:creationId xmlns:a16="http://schemas.microsoft.com/office/drawing/2014/main" id="{3058BB7C-A1AF-E922-092F-BE538F9B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90" y="3405236"/>
              <a:ext cx="1401870" cy="1401870"/>
            </a:xfrm>
            <a:prstGeom prst="rect">
              <a:avLst/>
            </a:prstGeom>
          </p:spPr>
        </p:pic>
      </p:grpSp>
      <p:grpSp>
        <p:nvGrpSpPr>
          <p:cNvPr id="1021" name="그룹 1020">
            <a:extLst>
              <a:ext uri="{FF2B5EF4-FFF2-40B4-BE49-F238E27FC236}">
                <a16:creationId xmlns:a16="http://schemas.microsoft.com/office/drawing/2014/main" id="{450E87B1-92D3-EED5-AAB0-8DD4785B20A8}"/>
              </a:ext>
            </a:extLst>
          </p:cNvPr>
          <p:cNvGrpSpPr/>
          <p:nvPr/>
        </p:nvGrpSpPr>
        <p:grpSpPr>
          <a:xfrm>
            <a:off x="5607980" y="4962416"/>
            <a:ext cx="6349583" cy="1401870"/>
            <a:chOff x="4717990" y="5514366"/>
            <a:chExt cx="6349583" cy="1401870"/>
          </a:xfrm>
        </p:grpSpPr>
        <p:pic>
          <p:nvPicPr>
            <p:cNvPr id="1011" name="그림 1010">
              <a:extLst>
                <a:ext uri="{FF2B5EF4-FFF2-40B4-BE49-F238E27FC236}">
                  <a16:creationId xmlns:a16="http://schemas.microsoft.com/office/drawing/2014/main" id="{3B7E5132-8FE3-48C4-070A-7D53AA4D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90" y="5514366"/>
              <a:ext cx="1401870" cy="1401870"/>
            </a:xfrm>
            <a:prstGeom prst="rect">
              <a:avLst/>
            </a:prstGeom>
          </p:spPr>
        </p:pic>
        <p:sp>
          <p:nvSpPr>
            <p:cNvPr id="1017" name="TextBox 1016">
              <a:extLst>
                <a:ext uri="{FF2B5EF4-FFF2-40B4-BE49-F238E27FC236}">
                  <a16:creationId xmlns:a16="http://schemas.microsoft.com/office/drawing/2014/main" id="{9C39170A-F284-546A-9E8A-E95263ECAFFD}"/>
                </a:ext>
              </a:extLst>
            </p:cNvPr>
            <p:cNvSpPr txBox="1"/>
            <p:nvPr/>
          </p:nvSpPr>
          <p:spPr>
            <a:xfrm>
              <a:off x="6498617" y="5707469"/>
              <a:ext cx="4568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원하시는 전시 구역으로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3600" b="1" dirty="0">
                  <a:solidFill>
                    <a:srgbClr val="1075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길 안내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해드려요</a:t>
              </a:r>
            </a:p>
          </p:txBody>
        </p:sp>
      </p:grpSp>
      <p:grpSp>
        <p:nvGrpSpPr>
          <p:cNvPr id="1022" name="그룹 1021">
            <a:extLst>
              <a:ext uri="{FF2B5EF4-FFF2-40B4-BE49-F238E27FC236}">
                <a16:creationId xmlns:a16="http://schemas.microsoft.com/office/drawing/2014/main" id="{23F0D6B9-0213-C939-0713-43042E305E70}"/>
              </a:ext>
            </a:extLst>
          </p:cNvPr>
          <p:cNvGrpSpPr/>
          <p:nvPr/>
        </p:nvGrpSpPr>
        <p:grpSpPr>
          <a:xfrm>
            <a:off x="11563193" y="3086100"/>
            <a:ext cx="6336971" cy="1401870"/>
            <a:chOff x="11100288" y="3405236"/>
            <a:chExt cx="6336971" cy="1401870"/>
          </a:xfrm>
        </p:grpSpPr>
        <p:pic>
          <p:nvPicPr>
            <p:cNvPr id="1014" name="그림 1013">
              <a:extLst>
                <a:ext uri="{FF2B5EF4-FFF2-40B4-BE49-F238E27FC236}">
                  <a16:creationId xmlns:a16="http://schemas.microsoft.com/office/drawing/2014/main" id="{320897AD-D20C-C091-6329-F98D00CFD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0288" y="3405236"/>
              <a:ext cx="1401870" cy="1401870"/>
            </a:xfrm>
            <a:prstGeom prst="rect">
              <a:avLst/>
            </a:prstGeom>
          </p:spPr>
        </p:pic>
        <p:sp>
          <p:nvSpPr>
            <p:cNvPr id="1018" name="TextBox 1017">
              <a:extLst>
                <a:ext uri="{FF2B5EF4-FFF2-40B4-BE49-F238E27FC236}">
                  <a16:creationId xmlns:a16="http://schemas.microsoft.com/office/drawing/2014/main" id="{4253E6FD-5567-FC4E-CF87-CB2FD9E532F6}"/>
                </a:ext>
              </a:extLst>
            </p:cNvPr>
            <p:cNvSpPr txBox="1"/>
            <p:nvPr/>
          </p:nvSpPr>
          <p:spPr>
            <a:xfrm>
              <a:off x="12868303" y="3627154"/>
              <a:ext cx="4568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포슨트가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자동으로 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3600" b="1" dirty="0">
                  <a:solidFill>
                    <a:srgbClr val="1075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작품을 인식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해서 설명해요</a:t>
              </a:r>
            </a:p>
          </p:txBody>
        </p:sp>
      </p:grpSp>
      <p:grpSp>
        <p:nvGrpSpPr>
          <p:cNvPr id="1023" name="그룹 1022">
            <a:extLst>
              <a:ext uri="{FF2B5EF4-FFF2-40B4-BE49-F238E27FC236}">
                <a16:creationId xmlns:a16="http://schemas.microsoft.com/office/drawing/2014/main" id="{8057310B-FA48-199A-A741-B1E74AF4938D}"/>
              </a:ext>
            </a:extLst>
          </p:cNvPr>
          <p:cNvGrpSpPr/>
          <p:nvPr/>
        </p:nvGrpSpPr>
        <p:grpSpPr>
          <a:xfrm>
            <a:off x="11508706" y="4769613"/>
            <a:ext cx="6336971" cy="1400400"/>
            <a:chOff x="11100288" y="5356656"/>
            <a:chExt cx="6336971" cy="1400400"/>
          </a:xfrm>
        </p:grpSpPr>
        <p:pic>
          <p:nvPicPr>
            <p:cNvPr id="1016" name="그림 1015">
              <a:extLst>
                <a:ext uri="{FF2B5EF4-FFF2-40B4-BE49-F238E27FC236}">
                  <a16:creationId xmlns:a16="http://schemas.microsoft.com/office/drawing/2014/main" id="{7252F74F-6393-D8AB-C4F7-8424D8D44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0288" y="5356656"/>
              <a:ext cx="1400402" cy="1400400"/>
            </a:xfrm>
            <a:prstGeom prst="rect">
              <a:avLst/>
            </a:prstGeom>
          </p:spPr>
        </p:pic>
        <p:sp>
          <p:nvSpPr>
            <p:cNvPr id="1019" name="TextBox 1018">
              <a:extLst>
                <a:ext uri="{FF2B5EF4-FFF2-40B4-BE49-F238E27FC236}">
                  <a16:creationId xmlns:a16="http://schemas.microsoft.com/office/drawing/2014/main" id="{1D635D11-D2CD-70FA-7562-3AFCE531D2A9}"/>
                </a:ext>
              </a:extLst>
            </p:cNvPr>
            <p:cNvSpPr txBox="1"/>
            <p:nvPr/>
          </p:nvSpPr>
          <p:spPr>
            <a:xfrm>
              <a:off x="12868303" y="5578772"/>
              <a:ext cx="4568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작품에 대한 설명이 부족할 땐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포슨트에게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3600" b="1" dirty="0">
                  <a:solidFill>
                    <a:srgbClr val="10759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질문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해주세요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ACFD264E-A4B3-056D-B5B2-7F30B9E98566}"/>
              </a:ext>
            </a:extLst>
          </p:cNvPr>
          <p:cNvGrpSpPr/>
          <p:nvPr/>
        </p:nvGrpSpPr>
        <p:grpSpPr>
          <a:xfrm>
            <a:off x="5651762" y="7548717"/>
            <a:ext cx="3833657" cy="1942108"/>
            <a:chOff x="5219068" y="7958914"/>
            <a:chExt cx="3833657" cy="1528301"/>
          </a:xfrm>
        </p:grpSpPr>
        <p:sp>
          <p:nvSpPr>
            <p:cNvPr id="1024" name="순서도: 수행의 시작/종료 1023">
              <a:extLst>
                <a:ext uri="{FF2B5EF4-FFF2-40B4-BE49-F238E27FC236}">
                  <a16:creationId xmlns:a16="http://schemas.microsoft.com/office/drawing/2014/main" id="{699E1243-7234-F760-45CC-1EC554206F29}"/>
                </a:ext>
              </a:extLst>
            </p:cNvPr>
            <p:cNvSpPr/>
            <p:nvPr/>
          </p:nvSpPr>
          <p:spPr>
            <a:xfrm>
              <a:off x="5452725" y="8234041"/>
              <a:ext cx="3600000" cy="1253174"/>
            </a:xfrm>
            <a:prstGeom prst="flowChartTerminator">
              <a:avLst/>
            </a:prstGeom>
            <a:solidFill>
              <a:srgbClr val="F3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08394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Object Detection</a:t>
              </a:r>
              <a:endParaRPr lang="ko-KR" altLang="en-US" sz="3200" dirty="0">
                <a:solidFill>
                  <a:srgbClr val="08394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27" name="Object 8">
              <a:extLst>
                <a:ext uri="{FF2B5EF4-FFF2-40B4-BE49-F238E27FC236}">
                  <a16:creationId xmlns:a16="http://schemas.microsoft.com/office/drawing/2014/main" id="{5E24BF7A-0E04-BE96-02BE-3A05576CC193}"/>
                </a:ext>
              </a:extLst>
            </p:cNvPr>
            <p:cNvSpPr txBox="1"/>
            <p:nvPr/>
          </p:nvSpPr>
          <p:spPr>
            <a:xfrm>
              <a:off x="5219068" y="7958914"/>
              <a:ext cx="236016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5400" b="1" i="1" dirty="0">
                  <a:solidFill>
                    <a:srgbClr val="70B3C8"/>
                  </a:solidFill>
                  <a:latin typeface="a하얀구름" panose="02020600000000000000" pitchFamily="18" charset="-127"/>
                  <a:ea typeface="a하얀구름" panose="02020600000000000000" pitchFamily="18" charset="-127"/>
                  <a:cs typeface="Kanit Black" pitchFamily="34" charset="0"/>
                </a:rPr>
                <a:t>01</a:t>
              </a:r>
              <a:endParaRPr lang="en-US" sz="1200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endParaRPr>
            </a:p>
          </p:txBody>
        </p:sp>
      </p:grp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EACF9779-99C5-CAC2-EAF5-7F4EE5D506DE}"/>
              </a:ext>
            </a:extLst>
          </p:cNvPr>
          <p:cNvGrpSpPr/>
          <p:nvPr/>
        </p:nvGrpSpPr>
        <p:grpSpPr>
          <a:xfrm>
            <a:off x="10004696" y="7506343"/>
            <a:ext cx="3784507" cy="1995479"/>
            <a:chOff x="9572002" y="7916541"/>
            <a:chExt cx="3784507" cy="1570300"/>
          </a:xfrm>
        </p:grpSpPr>
        <p:sp>
          <p:nvSpPr>
            <p:cNvPr id="1025" name="순서도: 수행의 시작/종료 1024">
              <a:extLst>
                <a:ext uri="{FF2B5EF4-FFF2-40B4-BE49-F238E27FC236}">
                  <a16:creationId xmlns:a16="http://schemas.microsoft.com/office/drawing/2014/main" id="{D05EE717-C3F2-6777-4FD9-55570B5908C4}"/>
                </a:ext>
              </a:extLst>
            </p:cNvPr>
            <p:cNvSpPr/>
            <p:nvPr/>
          </p:nvSpPr>
          <p:spPr>
            <a:xfrm>
              <a:off x="9756509" y="8234041"/>
              <a:ext cx="3600000" cy="1252800"/>
            </a:xfrm>
            <a:prstGeom prst="flowChartTerminator">
              <a:avLst/>
            </a:prstGeom>
            <a:solidFill>
              <a:srgbClr val="F3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dirty="0">
                  <a:solidFill>
                    <a:srgbClr val="08394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자율 주행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94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028" name="Object 8">
              <a:extLst>
                <a:ext uri="{FF2B5EF4-FFF2-40B4-BE49-F238E27FC236}">
                  <a16:creationId xmlns:a16="http://schemas.microsoft.com/office/drawing/2014/main" id="{01BB03D7-55BF-CBFB-D5CE-358B498655A1}"/>
                </a:ext>
              </a:extLst>
            </p:cNvPr>
            <p:cNvSpPr txBox="1"/>
            <p:nvPr/>
          </p:nvSpPr>
          <p:spPr>
            <a:xfrm>
              <a:off x="9572002" y="7916541"/>
              <a:ext cx="236016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5400" b="1" i="1" dirty="0">
                  <a:solidFill>
                    <a:srgbClr val="70B3C8"/>
                  </a:solidFill>
                  <a:latin typeface="a하얀구름" panose="02020600000000000000" pitchFamily="18" charset="-127"/>
                  <a:ea typeface="a하얀구름" panose="02020600000000000000" pitchFamily="18" charset="-127"/>
                  <a:cs typeface="Kanit Black" pitchFamily="34" charset="0"/>
                </a:rPr>
                <a:t>02</a:t>
              </a:r>
              <a:endParaRPr lang="en-US" sz="1200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endParaRPr>
            </a:p>
          </p:txBody>
        </p: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AEDBE7BA-FB7F-44D0-4F89-05D0C0ECF25C}"/>
              </a:ext>
            </a:extLst>
          </p:cNvPr>
          <p:cNvGrpSpPr/>
          <p:nvPr/>
        </p:nvGrpSpPr>
        <p:grpSpPr>
          <a:xfrm>
            <a:off x="14307445" y="7548717"/>
            <a:ext cx="3785542" cy="1941633"/>
            <a:chOff x="13874751" y="7958914"/>
            <a:chExt cx="3785542" cy="1527927"/>
          </a:xfrm>
        </p:grpSpPr>
        <p:sp>
          <p:nvSpPr>
            <p:cNvPr id="1026" name="순서도: 수행의 시작/종료 1025">
              <a:extLst>
                <a:ext uri="{FF2B5EF4-FFF2-40B4-BE49-F238E27FC236}">
                  <a16:creationId xmlns:a16="http://schemas.microsoft.com/office/drawing/2014/main" id="{A759A661-D020-9F9B-6745-7816FD56CFF2}"/>
                </a:ext>
              </a:extLst>
            </p:cNvPr>
            <p:cNvSpPr/>
            <p:nvPr/>
          </p:nvSpPr>
          <p:spPr>
            <a:xfrm>
              <a:off x="14060293" y="8234041"/>
              <a:ext cx="3600000" cy="1252800"/>
            </a:xfrm>
            <a:prstGeom prst="flowChartTerminator">
              <a:avLst/>
            </a:prstGeom>
            <a:solidFill>
              <a:srgbClr val="F3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08394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NLP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8394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029" name="Object 8">
              <a:extLst>
                <a:ext uri="{FF2B5EF4-FFF2-40B4-BE49-F238E27FC236}">
                  <a16:creationId xmlns:a16="http://schemas.microsoft.com/office/drawing/2014/main" id="{9949DF72-4D64-6475-D5A9-61606486A4A8}"/>
                </a:ext>
              </a:extLst>
            </p:cNvPr>
            <p:cNvSpPr txBox="1"/>
            <p:nvPr/>
          </p:nvSpPr>
          <p:spPr>
            <a:xfrm>
              <a:off x="13874751" y="7958914"/>
              <a:ext cx="236016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5400" b="1" i="1" dirty="0">
                  <a:solidFill>
                    <a:srgbClr val="70B3C8"/>
                  </a:solidFill>
                  <a:latin typeface="a하얀구름" panose="02020600000000000000" pitchFamily="18" charset="-127"/>
                  <a:ea typeface="a하얀구름" panose="02020600000000000000" pitchFamily="18" charset="-127"/>
                  <a:cs typeface="Kanit Black" pitchFamily="34" charset="0"/>
                </a:rPr>
                <a:t>03</a:t>
              </a:r>
              <a:endParaRPr lang="en-US" sz="1200" dirty="0">
                <a:solidFill>
                  <a:srgbClr val="70B3C8"/>
                </a:solidFill>
                <a:latin typeface="a하얀구름" panose="02020600000000000000" pitchFamily="18" charset="-127"/>
                <a:ea typeface="a하얀구름" panose="02020600000000000000" pitchFamily="18" charset="-127"/>
              </a:endParaRPr>
            </a:p>
          </p:txBody>
        </p:sp>
      </p:grpSp>
      <p:sp>
        <p:nvSpPr>
          <p:cNvPr id="1030" name="Object 6">
            <a:extLst>
              <a:ext uri="{FF2B5EF4-FFF2-40B4-BE49-F238E27FC236}">
                <a16:creationId xmlns:a16="http://schemas.microsoft.com/office/drawing/2014/main" id="{582BBAF2-8AD5-7501-3385-489A597282EF}"/>
              </a:ext>
            </a:extLst>
          </p:cNvPr>
          <p:cNvSpPr txBox="1"/>
          <p:nvPr/>
        </p:nvSpPr>
        <p:spPr>
          <a:xfrm flipH="1">
            <a:off x="5486400" y="6767753"/>
            <a:ext cx="598544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600" normalizeH="0" baseline="0" noProof="0" dirty="0">
                <a:ln>
                  <a:noFill/>
                </a:ln>
                <a:solidFill>
                  <a:srgbClr val="1181A4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</a:rPr>
              <a:t>적용 기능 및 기술</a:t>
            </a:r>
            <a:endParaRPr kumimoji="0" lang="en-US" sz="4400" b="1" i="0" u="none" strike="noStrike" kern="1200" cap="none" spc="600" normalizeH="0" baseline="0" noProof="0" dirty="0">
              <a:ln>
                <a:noFill/>
              </a:ln>
              <a:solidFill>
                <a:srgbClr val="1181A4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7891053B-6130-BFD2-652B-E3B9844B48A6}"/>
              </a:ext>
            </a:extLst>
          </p:cNvPr>
          <p:cNvSpPr txBox="1"/>
          <p:nvPr/>
        </p:nvSpPr>
        <p:spPr>
          <a:xfrm>
            <a:off x="17113112" y="9715500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14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501077" y="4884562"/>
            <a:ext cx="15230901" cy="39792"/>
            <a:chOff x="1501077" y="4884562"/>
            <a:chExt cx="15230901" cy="397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83805" y="2801834"/>
              <a:ext cx="39792" cy="4205248"/>
              <a:chOff x="3583805" y="2801834"/>
              <a:chExt cx="39792" cy="42052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3583805" y="2801834"/>
                <a:ext cx="39792" cy="42052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09457" y="2801834"/>
              <a:ext cx="39792" cy="4205248"/>
              <a:chOff x="14609457" y="2801834"/>
              <a:chExt cx="39792" cy="42052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4609457" y="2801834"/>
                <a:ext cx="39792" cy="42052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261039" y="1903550"/>
            <a:ext cx="5764941" cy="5756588"/>
            <a:chOff x="6261039" y="1903550"/>
            <a:chExt cx="5764941" cy="5756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1039" y="1903550"/>
              <a:ext cx="5764941" cy="57565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686651" y="3791954"/>
            <a:ext cx="29137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B3C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꽃보다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B3C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B3C8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4B2E697-07ED-BA3C-9EBA-2B77F4906290}"/>
              </a:ext>
            </a:extLst>
          </p:cNvPr>
          <p:cNvSpPr txBox="1"/>
          <p:nvPr/>
        </p:nvSpPr>
        <p:spPr>
          <a:xfrm>
            <a:off x="6743209" y="4058569"/>
            <a:ext cx="48006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3D6DF"/>
                    </a:gs>
                    <a:gs pos="100000">
                      <a:srgbClr val="1181A4"/>
                    </a:gs>
                    <a:gs pos="100000">
                      <a:srgbClr val="70B3C8"/>
                    </a:gs>
                    <a:gs pos="100000">
                      <a:srgbClr val="1181A4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구조도</a:t>
            </a:r>
            <a:endParaRPr kumimoji="0" lang="en-US" sz="6600" b="1" i="0" u="none" strike="noStrike" kern="1200" cap="none" spc="600" normalizeH="0" baseline="0" noProof="0" dirty="0">
              <a:ln>
                <a:noFill/>
              </a:ln>
              <a:gradFill flip="none" rotWithShape="1">
                <a:gsLst>
                  <a:gs pos="0">
                    <a:srgbClr val="B3D6DF"/>
                  </a:gs>
                  <a:gs pos="100000">
                    <a:srgbClr val="1181A4"/>
                  </a:gs>
                  <a:gs pos="100000">
                    <a:srgbClr val="70B3C8"/>
                  </a:gs>
                  <a:gs pos="100000">
                    <a:srgbClr val="1181A4"/>
                  </a:gs>
                </a:gsLst>
                <a:lin ang="10800000" scaled="1"/>
                <a:tileRect/>
              </a:gra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3" name="Object 22">
            <a:extLst>
              <a:ext uri="{FF2B5EF4-FFF2-40B4-BE49-F238E27FC236}">
                <a16:creationId xmlns:a16="http://schemas.microsoft.com/office/drawing/2014/main" id="{FBF2B7F1-FD1A-9EBB-960A-306C7458D52E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kumimoji="0" lang="en-US" altLang="ko-KR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kumimoji="0" lang="ko-KR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5D774880-2A86-7C44-E9FB-5F18192B48E6}"/>
              </a:ext>
            </a:extLst>
          </p:cNvPr>
          <p:cNvSpPr txBox="1"/>
          <p:nvPr/>
        </p:nvSpPr>
        <p:spPr>
          <a:xfrm>
            <a:off x="7391400" y="8724900"/>
            <a:ext cx="10721915" cy="1298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포슨트는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자율주행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사물인식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음성처리의 기술이 탑재된 지능형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AI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도슨트 로봇입니다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전시장 안내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전시물 및 작가 등에 대한 설명을 제공하여 관람객의 전시 관람을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돕습니다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최고의 기술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최적의 방법으로 색다른 문화체험 서비스를 제공하는 것이 우리의 미션입니다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04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-3274494" y="0"/>
            <a:ext cx="3745572" cy="3740145"/>
            <a:chOff x="-3274494" y="0"/>
            <a:chExt cx="3745572" cy="3740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74494" y="0"/>
              <a:ext cx="3745572" cy="3740145"/>
            </a:xfrm>
            <a:prstGeom prst="rect">
              <a:avLst/>
            </a:prstGeom>
          </p:spPr>
        </p:pic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71527A07-1467-0580-18E2-6420B07F1CE5}"/>
              </a:ext>
            </a:extLst>
          </p:cNvPr>
          <p:cNvSpPr txBox="1"/>
          <p:nvPr/>
        </p:nvSpPr>
        <p:spPr>
          <a:xfrm>
            <a:off x="1202292" y="647700"/>
            <a:ext cx="1372645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800" b="1" spc="600" dirty="0">
                <a:gradFill flip="none" rotWithShape="1">
                  <a:gsLst>
                    <a:gs pos="0">
                      <a:srgbClr val="B3D6DF"/>
                    </a:gs>
                    <a:gs pos="100000">
                      <a:srgbClr val="1181A4"/>
                    </a:gs>
                    <a:gs pos="100000">
                      <a:srgbClr val="70B3C8"/>
                    </a:gs>
                    <a:gs pos="100000">
                      <a:srgbClr val="1181A4"/>
                    </a:gs>
                  </a:gsLst>
                  <a:lin ang="10800000" scaled="1"/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H/W </a:t>
            </a:r>
            <a:r>
              <a:rPr lang="ko-KR" altLang="en-US" sz="8800" b="1" spc="600" dirty="0">
                <a:gradFill flip="none" rotWithShape="1">
                  <a:gsLst>
                    <a:gs pos="0">
                      <a:srgbClr val="B3D6DF"/>
                    </a:gs>
                    <a:gs pos="100000">
                      <a:srgbClr val="1181A4"/>
                    </a:gs>
                    <a:gs pos="100000">
                      <a:srgbClr val="70B3C8"/>
                    </a:gs>
                    <a:gs pos="100000">
                      <a:srgbClr val="1181A4"/>
                    </a:gs>
                  </a:gsLst>
                  <a:lin ang="10800000" scaled="1"/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  <a:cs typeface="Kanit Black" pitchFamily="34" charset="0"/>
              </a:rPr>
              <a:t>구조도 및 개발 환경</a:t>
            </a:r>
            <a:endParaRPr kumimoji="0" lang="en-US" sz="6600" b="1" i="0" u="none" strike="noStrike" kern="1200" cap="none" spc="600" normalizeH="0" baseline="0" noProof="0" dirty="0">
              <a:ln>
                <a:noFill/>
              </a:ln>
              <a:gradFill flip="none" rotWithShape="1">
                <a:gsLst>
                  <a:gs pos="0">
                    <a:srgbClr val="B3D6DF"/>
                  </a:gs>
                  <a:gs pos="100000">
                    <a:srgbClr val="1181A4"/>
                  </a:gs>
                  <a:gs pos="100000">
                    <a:srgbClr val="70B3C8"/>
                  </a:gs>
                  <a:gs pos="100000">
                    <a:srgbClr val="1181A4"/>
                  </a:gs>
                </a:gsLst>
                <a:lin ang="10800000" scaled="1"/>
                <a:tileRect/>
              </a:gra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AC975E-9FAB-B5B5-35D7-FC60B153FCC9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B7A7585-9F8C-6DEC-15E7-DF2FD9A73FA6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C7876A4-A92D-492A-1DA8-1ADB47E57B3D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BB5BE86-7295-790B-8317-961E8771684A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176A3E9-D741-7979-2031-C2CF39BE5610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9E4984-27F9-F25C-49E7-4BD06D85FAB8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EACEF7-DDD2-9174-0F56-0A96EC6C5B4E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7" name="TextBox 996">
            <a:extLst>
              <a:ext uri="{FF2B5EF4-FFF2-40B4-BE49-F238E27FC236}">
                <a16:creationId xmlns:a16="http://schemas.microsoft.com/office/drawing/2014/main" id="{935DB903-244F-1870-434A-DD33FEB3BA9D}"/>
              </a:ext>
            </a:extLst>
          </p:cNvPr>
          <p:cNvSpPr txBox="1"/>
          <p:nvPr/>
        </p:nvSpPr>
        <p:spPr>
          <a:xfrm>
            <a:off x="5710617" y="8342115"/>
            <a:ext cx="196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2800" baseline="30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</a:t>
            </a:r>
            <a:r>
              <a:rPr lang="en-US" altLang="ko-KR" sz="28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layer</a:t>
            </a:r>
            <a:endParaRPr lang="ko-KR" altLang="en-US" sz="28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8" name="TextBox 997">
            <a:extLst>
              <a:ext uri="{FF2B5EF4-FFF2-40B4-BE49-F238E27FC236}">
                <a16:creationId xmlns:a16="http://schemas.microsoft.com/office/drawing/2014/main" id="{392F7C3C-39B7-98BD-8CB7-D1C1931FFE82}"/>
              </a:ext>
            </a:extLst>
          </p:cNvPr>
          <p:cNvSpPr txBox="1"/>
          <p:nvPr/>
        </p:nvSpPr>
        <p:spPr>
          <a:xfrm>
            <a:off x="7587569" y="8153226"/>
            <a:ext cx="56875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Dynamixel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Li-Po Battery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13" name="TextBox 1012">
            <a:extLst>
              <a:ext uri="{FF2B5EF4-FFF2-40B4-BE49-F238E27FC236}">
                <a16:creationId xmlns:a16="http://schemas.microsoft.com/office/drawing/2014/main" id="{BA035113-6119-DC29-41D3-E3DCDCA950BF}"/>
              </a:ext>
            </a:extLst>
          </p:cNvPr>
          <p:cNvSpPr txBox="1"/>
          <p:nvPr/>
        </p:nvSpPr>
        <p:spPr>
          <a:xfrm>
            <a:off x="5689955" y="6584546"/>
            <a:ext cx="196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2800" baseline="30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nd  </a:t>
            </a:r>
            <a:r>
              <a:rPr lang="en-US" altLang="ko-KR" sz="28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  <a:endParaRPr lang="ko-KR" altLang="en-US" sz="28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5" name="TextBox 1014">
            <a:extLst>
              <a:ext uri="{FF2B5EF4-FFF2-40B4-BE49-F238E27FC236}">
                <a16:creationId xmlns:a16="http://schemas.microsoft.com/office/drawing/2014/main" id="{22FB848E-52D3-7361-EFD6-6157910E4FCA}"/>
              </a:ext>
            </a:extLst>
          </p:cNvPr>
          <p:cNvSpPr txBox="1"/>
          <p:nvPr/>
        </p:nvSpPr>
        <p:spPr>
          <a:xfrm>
            <a:off x="7555198" y="6381239"/>
            <a:ext cx="56875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Raspberry PI 4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OpenCR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05CB9874-374B-5061-B0E2-494F381DDD99}"/>
              </a:ext>
            </a:extLst>
          </p:cNvPr>
          <p:cNvSpPr txBox="1"/>
          <p:nvPr/>
        </p:nvSpPr>
        <p:spPr>
          <a:xfrm>
            <a:off x="5707425" y="4935251"/>
            <a:ext cx="196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2800" baseline="30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rd</a:t>
            </a:r>
            <a:r>
              <a:rPr lang="en-US" altLang="ko-KR" sz="28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layer</a:t>
            </a:r>
            <a:endParaRPr lang="ko-KR" altLang="en-US" sz="28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D301BA2-A6C5-A74A-1FDC-3DA7B5CB480D}"/>
              </a:ext>
            </a:extLst>
          </p:cNvPr>
          <p:cNvSpPr txBox="1"/>
          <p:nvPr/>
        </p:nvSpPr>
        <p:spPr>
          <a:xfrm>
            <a:off x="7547430" y="5182542"/>
            <a:ext cx="5687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360º LiDAR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84322BFA-112D-EF11-53DE-9614328BF876}"/>
              </a:ext>
            </a:extLst>
          </p:cNvPr>
          <p:cNvGrpSpPr/>
          <p:nvPr/>
        </p:nvGrpSpPr>
        <p:grpSpPr>
          <a:xfrm flipV="1">
            <a:off x="5001150" y="3301080"/>
            <a:ext cx="2538421" cy="1080000"/>
            <a:chOff x="5286502" y="8698771"/>
            <a:chExt cx="2538421" cy="1080000"/>
          </a:xfrm>
        </p:grpSpPr>
        <p:cxnSp>
          <p:nvCxnSpPr>
            <p:cNvPr id="1032" name="직선 연결선 1031">
              <a:extLst>
                <a:ext uri="{FF2B5EF4-FFF2-40B4-BE49-F238E27FC236}">
                  <a16:creationId xmlns:a16="http://schemas.microsoft.com/office/drawing/2014/main" id="{902A180A-9EFD-08BF-F140-2658C5FBAF35}"/>
                </a:ext>
              </a:extLst>
            </p:cNvPr>
            <p:cNvCxnSpPr>
              <a:cxnSpLocks/>
            </p:cNvCxnSpPr>
            <p:nvPr/>
          </p:nvCxnSpPr>
          <p:spPr>
            <a:xfrm>
              <a:off x="5286502" y="8931472"/>
              <a:ext cx="657098" cy="331951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직선 연결선 1032">
              <a:extLst>
                <a:ext uri="{FF2B5EF4-FFF2-40B4-BE49-F238E27FC236}">
                  <a16:creationId xmlns:a16="http://schemas.microsoft.com/office/drawing/2014/main" id="{DF791F03-46DB-680C-78FD-1128CDEE202B}"/>
                </a:ext>
              </a:extLst>
            </p:cNvPr>
            <p:cNvCxnSpPr/>
            <p:nvPr/>
          </p:nvCxnSpPr>
          <p:spPr>
            <a:xfrm>
              <a:off x="5943600" y="9263423"/>
              <a:ext cx="1828800" cy="0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E0C57640-5C41-97B8-AF46-2F060FF96234}"/>
                </a:ext>
              </a:extLst>
            </p:cNvPr>
            <p:cNvSpPr/>
            <p:nvPr/>
          </p:nvSpPr>
          <p:spPr>
            <a:xfrm flipH="1">
              <a:off x="7765597" y="8698771"/>
              <a:ext cx="59326" cy="1080000"/>
            </a:xfrm>
            <a:prstGeom prst="rect">
              <a:avLst/>
            </a:prstGeom>
            <a:solidFill>
              <a:srgbClr val="083948"/>
            </a:solidFill>
            <a:ln>
              <a:solidFill>
                <a:srgbClr val="083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36" name="TextBox 1035">
            <a:extLst>
              <a:ext uri="{FF2B5EF4-FFF2-40B4-BE49-F238E27FC236}">
                <a16:creationId xmlns:a16="http://schemas.microsoft.com/office/drawing/2014/main" id="{5EA8CA7F-5B38-3F1F-4FF3-63A9B2F6203E}"/>
              </a:ext>
            </a:extLst>
          </p:cNvPr>
          <p:cNvSpPr txBox="1"/>
          <p:nvPr/>
        </p:nvSpPr>
        <p:spPr>
          <a:xfrm>
            <a:off x="5689955" y="3277067"/>
            <a:ext cx="196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sz="2800" baseline="30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</a:t>
            </a:r>
            <a:r>
              <a:rPr lang="en-US" altLang="ko-KR" sz="28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layer</a:t>
            </a:r>
            <a:endParaRPr lang="ko-KR" altLang="en-US" sz="28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AC5CB594-40BD-DFD9-75C4-D5CF8765D9BA}"/>
              </a:ext>
            </a:extLst>
          </p:cNvPr>
          <p:cNvSpPr txBox="1"/>
          <p:nvPr/>
        </p:nvSpPr>
        <p:spPr>
          <a:xfrm>
            <a:off x="4136662" y="3819267"/>
            <a:ext cx="327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additional</a:t>
            </a:r>
          </a:p>
          <a:p>
            <a:pPr algn="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BACFB83-CC5A-DD96-4CBF-0CD25A5A90EF}"/>
              </a:ext>
            </a:extLst>
          </p:cNvPr>
          <p:cNvSpPr txBox="1"/>
          <p:nvPr/>
        </p:nvSpPr>
        <p:spPr>
          <a:xfrm>
            <a:off x="7581647" y="3122103"/>
            <a:ext cx="56875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Laptop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Webcam / Microphone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40" name="Object 22">
            <a:extLst>
              <a:ext uri="{FF2B5EF4-FFF2-40B4-BE49-F238E27FC236}">
                <a16:creationId xmlns:a16="http://schemas.microsoft.com/office/drawing/2014/main" id="{C5915391-F9E2-8A94-2E28-5380A9CB067A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그림 1025">
            <a:extLst>
              <a:ext uri="{FF2B5EF4-FFF2-40B4-BE49-F238E27FC236}">
                <a16:creationId xmlns:a16="http://schemas.microsoft.com/office/drawing/2014/main" id="{9A21EFBF-E18A-99BD-7E9A-9FFAF945F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19" t="-633" r="38068" b="19095"/>
          <a:stretch/>
        </p:blipFill>
        <p:spPr>
          <a:xfrm>
            <a:off x="10981335" y="1943099"/>
            <a:ext cx="7306665" cy="8356657"/>
          </a:xfrm>
          <a:prstGeom prst="rect">
            <a:avLst/>
          </a:prstGeom>
        </p:spPr>
      </p:pic>
      <p:pic>
        <p:nvPicPr>
          <p:cNvPr id="1046" name="그림 1045">
            <a:extLst>
              <a:ext uri="{FF2B5EF4-FFF2-40B4-BE49-F238E27FC236}">
                <a16:creationId xmlns:a16="http://schemas.microsoft.com/office/drawing/2014/main" id="{C2D6D6F7-1181-9EEE-4AB0-249C535BEC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70856" flipH="1">
            <a:off x="517614" y="2631158"/>
            <a:ext cx="992316" cy="992316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F03911E7-C665-16B9-A9BE-DCF78E733E62}"/>
              </a:ext>
            </a:extLst>
          </p:cNvPr>
          <p:cNvSpPr txBox="1"/>
          <p:nvPr/>
        </p:nvSpPr>
        <p:spPr>
          <a:xfrm>
            <a:off x="1238524" y="2311755"/>
            <a:ext cx="5908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내손글씨B" panose="02020600000000000000" pitchFamily="18" charset="-127"/>
                <a:ea typeface="a내손글씨B" panose="02020600000000000000" pitchFamily="18" charset="-127"/>
              </a:rPr>
              <a:t>Turtlebot3 Burger</a:t>
            </a:r>
            <a:r>
              <a:rPr lang="ko-KR" altLang="en-US" sz="3600" dirty="0">
                <a:latin typeface="a내손글씨B" panose="02020600000000000000" pitchFamily="18" charset="-127"/>
                <a:ea typeface="a내손글씨B" panose="02020600000000000000" pitchFamily="18" charset="-127"/>
              </a:rPr>
              <a:t> </a:t>
            </a:r>
            <a:r>
              <a:rPr lang="en-US" altLang="ko-KR" sz="3600" dirty="0">
                <a:latin typeface="a내손글씨B" panose="02020600000000000000" pitchFamily="18" charset="-127"/>
                <a:ea typeface="a내손글씨B" panose="02020600000000000000" pitchFamily="18" charset="-127"/>
              </a:rPr>
              <a:t>to Waffle Pi</a:t>
            </a:r>
          </a:p>
          <a:p>
            <a:endParaRPr lang="ko-KR" altLang="en-US" sz="3600" dirty="0">
              <a:latin typeface="a내손글씨B" panose="02020600000000000000" pitchFamily="18" charset="-127"/>
              <a:ea typeface="a내손글씨B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29EFFD-3047-E93A-68C6-3D10661EA4B0}"/>
              </a:ext>
            </a:extLst>
          </p:cNvPr>
          <p:cNvGrpSpPr/>
          <p:nvPr/>
        </p:nvGrpSpPr>
        <p:grpSpPr>
          <a:xfrm>
            <a:off x="-703625" y="3323197"/>
            <a:ext cx="6475710" cy="7270044"/>
            <a:chOff x="-255077" y="3948813"/>
            <a:chExt cx="5048602" cy="60526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690C99-EBB7-62AB-E9E8-0714A66A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55077" y="6154513"/>
              <a:ext cx="5048602" cy="3846997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5539B44-421B-FDE3-62F9-1C956B6A7EF7}"/>
                </a:ext>
              </a:extLst>
            </p:cNvPr>
            <p:cNvGrpSpPr/>
            <p:nvPr/>
          </p:nvGrpSpPr>
          <p:grpSpPr>
            <a:xfrm>
              <a:off x="318900" y="3948813"/>
              <a:ext cx="3998290" cy="4308587"/>
              <a:chOff x="1931993" y="2520462"/>
              <a:chExt cx="2621145" cy="274595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A20DCB4-C2D3-D42C-E01B-F0B336005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4489446" y="2893409"/>
                <a:ext cx="63692" cy="18000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FB38E19-982D-CEC1-0C28-9A5E3F7B1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1974694" y="3082667"/>
                <a:ext cx="63692" cy="18000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3F15B99-8121-F657-09AA-C62A5D1BD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485575" y="3466420"/>
                <a:ext cx="63692" cy="180000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474145F-FDB4-AD5D-80AD-7824B9CED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664328" y="2687750"/>
                <a:ext cx="56830" cy="160605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3503BD6-5D9C-7CED-8C0A-4793E4FB0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49978" y="3322861"/>
                <a:ext cx="63692" cy="1800000"/>
              </a:xfrm>
              <a:prstGeom prst="rect">
                <a:avLst/>
              </a:prstGeom>
            </p:spPr>
          </p:pic>
          <p:sp>
            <p:nvSpPr>
              <p:cNvPr id="14" name="정육면체 13">
                <a:extLst>
                  <a:ext uri="{FF2B5EF4-FFF2-40B4-BE49-F238E27FC236}">
                    <a16:creationId xmlns:a16="http://schemas.microsoft.com/office/drawing/2014/main" id="{30506884-F60F-10F0-234A-84B73B576C2F}"/>
                  </a:ext>
                </a:extLst>
              </p:cNvPr>
              <p:cNvSpPr/>
              <p:nvPr/>
            </p:nvSpPr>
            <p:spPr>
              <a:xfrm rot="964425">
                <a:off x="1931993" y="2520462"/>
                <a:ext cx="2615840" cy="968913"/>
              </a:xfrm>
              <a:prstGeom prst="cube">
                <a:avLst>
                  <a:gd name="adj" fmla="val 94852"/>
                </a:avLst>
              </a:prstGeom>
              <a:solidFill>
                <a:srgbClr val="E7F2F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F57BC9CB-9A4D-C5B6-5F02-4AD98C0A05FC}"/>
              </a:ext>
            </a:extLst>
          </p:cNvPr>
          <p:cNvGrpSpPr/>
          <p:nvPr/>
        </p:nvGrpSpPr>
        <p:grpSpPr>
          <a:xfrm>
            <a:off x="4974237" y="8342115"/>
            <a:ext cx="2535211" cy="1030696"/>
            <a:chOff x="5289712" y="8748075"/>
            <a:chExt cx="2535211" cy="103069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DE5EAB-D336-3743-BDBA-713F8FFDC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712" y="9263423"/>
              <a:ext cx="653888" cy="172237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직선 연결선 993">
              <a:extLst>
                <a:ext uri="{FF2B5EF4-FFF2-40B4-BE49-F238E27FC236}">
                  <a16:creationId xmlns:a16="http://schemas.microsoft.com/office/drawing/2014/main" id="{2B448748-CC26-F5E1-CD00-69ACF05A78E0}"/>
                </a:ext>
              </a:extLst>
            </p:cNvPr>
            <p:cNvCxnSpPr/>
            <p:nvPr/>
          </p:nvCxnSpPr>
          <p:spPr>
            <a:xfrm>
              <a:off x="5943600" y="9263423"/>
              <a:ext cx="1828800" cy="0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5" name="직사각형 994">
              <a:extLst>
                <a:ext uri="{FF2B5EF4-FFF2-40B4-BE49-F238E27FC236}">
                  <a16:creationId xmlns:a16="http://schemas.microsoft.com/office/drawing/2014/main" id="{327836AE-EFA7-3DB8-998E-D31DC716D4A9}"/>
                </a:ext>
              </a:extLst>
            </p:cNvPr>
            <p:cNvSpPr/>
            <p:nvPr/>
          </p:nvSpPr>
          <p:spPr>
            <a:xfrm flipH="1">
              <a:off x="7765597" y="8748075"/>
              <a:ext cx="59326" cy="1030696"/>
            </a:xfrm>
            <a:prstGeom prst="rect">
              <a:avLst/>
            </a:prstGeom>
            <a:solidFill>
              <a:srgbClr val="083948"/>
            </a:solidFill>
            <a:ln>
              <a:solidFill>
                <a:srgbClr val="083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9" name="그룹 1008">
            <a:extLst>
              <a:ext uri="{FF2B5EF4-FFF2-40B4-BE49-F238E27FC236}">
                <a16:creationId xmlns:a16="http://schemas.microsoft.com/office/drawing/2014/main" id="{4AE4D6E5-267B-FFF0-5FA1-F03CE8662967}"/>
              </a:ext>
            </a:extLst>
          </p:cNvPr>
          <p:cNvGrpSpPr/>
          <p:nvPr/>
        </p:nvGrpSpPr>
        <p:grpSpPr>
          <a:xfrm>
            <a:off x="4974237" y="6595734"/>
            <a:ext cx="2560271" cy="1379511"/>
            <a:chOff x="5264652" y="8748075"/>
            <a:chExt cx="2560271" cy="1379511"/>
          </a:xfrm>
        </p:grpSpPr>
        <p:cxnSp>
          <p:nvCxnSpPr>
            <p:cNvPr id="1010" name="직선 연결선 1009">
              <a:extLst>
                <a:ext uri="{FF2B5EF4-FFF2-40B4-BE49-F238E27FC236}">
                  <a16:creationId xmlns:a16="http://schemas.microsoft.com/office/drawing/2014/main" id="{46575BC6-0258-9E3F-933C-A85CB85D7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4652" y="9263423"/>
              <a:ext cx="678948" cy="864163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직선 연결선 1010">
              <a:extLst>
                <a:ext uri="{FF2B5EF4-FFF2-40B4-BE49-F238E27FC236}">
                  <a16:creationId xmlns:a16="http://schemas.microsoft.com/office/drawing/2014/main" id="{6651B668-133E-AFC2-F415-8DC1CF19C474}"/>
                </a:ext>
              </a:extLst>
            </p:cNvPr>
            <p:cNvCxnSpPr/>
            <p:nvPr/>
          </p:nvCxnSpPr>
          <p:spPr>
            <a:xfrm>
              <a:off x="5943600" y="9263423"/>
              <a:ext cx="1828800" cy="0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B822F5BB-7DCA-0C45-FA6A-7E5AD534765F}"/>
                </a:ext>
              </a:extLst>
            </p:cNvPr>
            <p:cNvSpPr/>
            <p:nvPr/>
          </p:nvSpPr>
          <p:spPr>
            <a:xfrm flipH="1">
              <a:off x="7765597" y="8748075"/>
              <a:ext cx="59326" cy="1030696"/>
            </a:xfrm>
            <a:prstGeom prst="rect">
              <a:avLst/>
            </a:prstGeom>
            <a:solidFill>
              <a:srgbClr val="083948"/>
            </a:solidFill>
            <a:ln>
              <a:solidFill>
                <a:srgbClr val="083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8" name="그룹 1017">
            <a:extLst>
              <a:ext uri="{FF2B5EF4-FFF2-40B4-BE49-F238E27FC236}">
                <a16:creationId xmlns:a16="http://schemas.microsoft.com/office/drawing/2014/main" id="{E4CE6FE0-6B37-DEA9-1857-D5E3DC17B769}"/>
              </a:ext>
            </a:extLst>
          </p:cNvPr>
          <p:cNvGrpSpPr/>
          <p:nvPr/>
        </p:nvGrpSpPr>
        <p:grpSpPr>
          <a:xfrm>
            <a:off x="4974237" y="5185873"/>
            <a:ext cx="2569811" cy="1889619"/>
            <a:chOff x="5255112" y="9001813"/>
            <a:chExt cx="2569811" cy="1889619"/>
          </a:xfrm>
        </p:grpSpPr>
        <p:cxnSp>
          <p:nvCxnSpPr>
            <p:cNvPr id="1019" name="직선 연결선 1018">
              <a:extLst>
                <a:ext uri="{FF2B5EF4-FFF2-40B4-BE49-F238E27FC236}">
                  <a16:creationId xmlns:a16="http://schemas.microsoft.com/office/drawing/2014/main" id="{E570C896-67FB-1311-10A3-D4E89EA6E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112" y="9263423"/>
              <a:ext cx="688488" cy="1628009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직선 연결선 1019">
              <a:extLst>
                <a:ext uri="{FF2B5EF4-FFF2-40B4-BE49-F238E27FC236}">
                  <a16:creationId xmlns:a16="http://schemas.microsoft.com/office/drawing/2014/main" id="{A0E0DF69-CB41-A5F2-BE3B-EA16FC8271CE}"/>
                </a:ext>
              </a:extLst>
            </p:cNvPr>
            <p:cNvCxnSpPr/>
            <p:nvPr/>
          </p:nvCxnSpPr>
          <p:spPr>
            <a:xfrm>
              <a:off x="5943600" y="9263423"/>
              <a:ext cx="1828800" cy="0"/>
            </a:xfrm>
            <a:prstGeom prst="line">
              <a:avLst/>
            </a:prstGeom>
            <a:ln>
              <a:solidFill>
                <a:srgbClr val="0839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29105867-8574-4ABC-C541-5CF7E1B2D161}"/>
                </a:ext>
              </a:extLst>
            </p:cNvPr>
            <p:cNvSpPr/>
            <p:nvPr/>
          </p:nvSpPr>
          <p:spPr>
            <a:xfrm flipH="1">
              <a:off x="7765597" y="9001813"/>
              <a:ext cx="59326" cy="523220"/>
            </a:xfrm>
            <a:prstGeom prst="rect">
              <a:avLst/>
            </a:prstGeom>
            <a:solidFill>
              <a:srgbClr val="083948"/>
            </a:solidFill>
            <a:ln>
              <a:solidFill>
                <a:srgbClr val="083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7EDB8B15-20C2-707A-FAF4-3BB1E1826436}"/>
              </a:ext>
            </a:extLst>
          </p:cNvPr>
          <p:cNvGrpSpPr/>
          <p:nvPr/>
        </p:nvGrpSpPr>
        <p:grpSpPr>
          <a:xfrm>
            <a:off x="15914594" y="5510329"/>
            <a:ext cx="2373406" cy="1533092"/>
            <a:chOff x="15098965" y="3487673"/>
            <a:chExt cx="2688292" cy="18653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DD9CBC-E115-2B25-D904-4254A73FD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98965" y="3550819"/>
              <a:ext cx="1202280" cy="12022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8C225D-57E7-F08B-11DD-C432B84B6AB4}"/>
                </a:ext>
              </a:extLst>
            </p:cNvPr>
            <p:cNvSpPr txBox="1"/>
            <p:nvPr/>
          </p:nvSpPr>
          <p:spPr>
            <a:xfrm>
              <a:off x="15271783" y="4801079"/>
              <a:ext cx="856646" cy="44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Linux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B282AB3-8844-DA11-D552-09E3FB64B4A2}"/>
                </a:ext>
              </a:extLst>
            </p:cNvPr>
            <p:cNvGrpSpPr/>
            <p:nvPr/>
          </p:nvGrpSpPr>
          <p:grpSpPr>
            <a:xfrm>
              <a:off x="16415658" y="3487673"/>
              <a:ext cx="1371599" cy="1865321"/>
              <a:chOff x="9393786" y="2975687"/>
              <a:chExt cx="1371599" cy="1865321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BA5FAA2-0C48-B5A2-0D7A-BC40D9450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59129" y="2975687"/>
                <a:ext cx="1040911" cy="104091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17F6D2-F0D2-C091-753D-D9CA88AE2514}"/>
                  </a:ext>
                </a:extLst>
              </p:cNvPr>
              <p:cNvSpPr txBox="1"/>
              <p:nvPr/>
            </p:nvSpPr>
            <p:spPr>
              <a:xfrm>
                <a:off x="9393786" y="4054614"/>
                <a:ext cx="1371599" cy="786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Ubuntu 18.04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pic>
        <p:nvPicPr>
          <p:cNvPr id="1030" name="Picture 2" descr="RIS, Robot Immune System">
            <a:extLst>
              <a:ext uri="{FF2B5EF4-FFF2-40B4-BE49-F238E27FC236}">
                <a16:creationId xmlns:a16="http://schemas.microsoft.com/office/drawing/2014/main" id="{17384205-488F-2793-D690-921E4CCD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454" y="5557354"/>
            <a:ext cx="1269273" cy="12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" descr="ROS 2 on Self-driving Cars">
            <a:extLst>
              <a:ext uri="{FF2B5EF4-FFF2-40B4-BE49-F238E27FC236}">
                <a16:creationId xmlns:a16="http://schemas.microsoft.com/office/drawing/2014/main" id="{EF13E098-BBB1-FE93-185F-4967D5801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9" r="25865"/>
          <a:stretch/>
        </p:blipFill>
        <p:spPr bwMode="auto">
          <a:xfrm>
            <a:off x="14834265" y="5557354"/>
            <a:ext cx="921419" cy="12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AF94CDC1-9391-EB9F-E926-A4B025076C91}"/>
              </a:ext>
            </a:extLst>
          </p:cNvPr>
          <p:cNvSpPr txBox="1"/>
          <p:nvPr/>
        </p:nvSpPr>
        <p:spPr>
          <a:xfrm>
            <a:off x="14811054" y="4133790"/>
            <a:ext cx="1040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42" name="그림 1041">
            <a:extLst>
              <a:ext uri="{FF2B5EF4-FFF2-40B4-BE49-F238E27FC236}">
                <a16:creationId xmlns:a16="http://schemas.microsoft.com/office/drawing/2014/main" id="{78629F82-0B9F-4CA7-77C4-B7EB9428E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11053" y="2992256"/>
            <a:ext cx="1040911" cy="1040911"/>
          </a:xfrm>
          <a:prstGeom prst="rect">
            <a:avLst/>
          </a:prstGeom>
        </p:spPr>
      </p:pic>
      <p:pic>
        <p:nvPicPr>
          <p:cNvPr id="1043" name="Picture 4" descr="PyTorch] M1 Macbook 💻 GPU ⚡️ 사용하는 방법!">
            <a:extLst>
              <a:ext uri="{FF2B5EF4-FFF2-40B4-BE49-F238E27FC236}">
                <a16:creationId xmlns:a16="http://schemas.microsoft.com/office/drawing/2014/main" id="{EA878079-2E6A-75E9-A1AD-59729C007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888" y="3074332"/>
            <a:ext cx="2228499" cy="111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9" name="그룹 1058">
            <a:extLst>
              <a:ext uri="{FF2B5EF4-FFF2-40B4-BE49-F238E27FC236}">
                <a16:creationId xmlns:a16="http://schemas.microsoft.com/office/drawing/2014/main" id="{471B3CCA-0D15-2552-8E43-F5B188EC9E7C}"/>
              </a:ext>
            </a:extLst>
          </p:cNvPr>
          <p:cNvGrpSpPr/>
          <p:nvPr/>
        </p:nvGrpSpPr>
        <p:grpSpPr>
          <a:xfrm>
            <a:off x="12192182" y="7658100"/>
            <a:ext cx="6074743" cy="1518626"/>
            <a:chOff x="12181481" y="7635896"/>
            <a:chExt cx="6074743" cy="1518626"/>
          </a:xfrm>
        </p:grpSpPr>
        <p:pic>
          <p:nvPicPr>
            <p:cNvPr id="1044" name="Picture 4" descr="OpenCV - 위키백과, 우리 모두의 백과사전">
              <a:extLst>
                <a:ext uri="{FF2B5EF4-FFF2-40B4-BE49-F238E27FC236}">
                  <a16:creationId xmlns:a16="http://schemas.microsoft.com/office/drawing/2014/main" id="{5B62CB18-D052-5F5D-BFA5-74FD34736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4343" y="7771719"/>
              <a:ext cx="1060674" cy="1306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그림 1047">
              <a:extLst>
                <a:ext uri="{FF2B5EF4-FFF2-40B4-BE49-F238E27FC236}">
                  <a16:creationId xmlns:a16="http://schemas.microsoft.com/office/drawing/2014/main" id="{8A998532-9AC0-20DD-D0BD-F33F620C9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1481" y="7692105"/>
              <a:ext cx="1306768" cy="1374947"/>
            </a:xfrm>
            <a:prstGeom prst="rect">
              <a:avLst/>
            </a:prstGeom>
          </p:spPr>
        </p:pic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07821BFB-07E5-8775-AAE3-DA05DDE433F9}"/>
                </a:ext>
              </a:extLst>
            </p:cNvPr>
            <p:cNvGrpSpPr/>
            <p:nvPr/>
          </p:nvGrpSpPr>
          <p:grpSpPr>
            <a:xfrm>
              <a:off x="15135168" y="7635896"/>
              <a:ext cx="3121056" cy="1518626"/>
              <a:chOff x="15051259" y="7626430"/>
              <a:chExt cx="3765690" cy="1936865"/>
            </a:xfrm>
          </p:grpSpPr>
          <p:pic>
            <p:nvPicPr>
              <p:cNvPr id="1049" name="그림 1048">
                <a:extLst>
                  <a:ext uri="{FF2B5EF4-FFF2-40B4-BE49-F238E27FC236}">
                    <a16:creationId xmlns:a16="http://schemas.microsoft.com/office/drawing/2014/main" id="{957CFD09-1C33-6381-2D2D-D719B13D0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06168" y="7626430"/>
                <a:ext cx="1534062" cy="1534062"/>
              </a:xfrm>
              <a:prstGeom prst="rect">
                <a:avLst/>
              </a:prstGeom>
            </p:spPr>
          </p:pic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86F78C68-B138-C211-178D-59996888A236}"/>
                  </a:ext>
                </a:extLst>
              </p:cNvPr>
              <p:cNvSpPr txBox="1"/>
              <p:nvPr/>
            </p:nvSpPr>
            <p:spPr>
              <a:xfrm>
                <a:off x="15051259" y="9122332"/>
                <a:ext cx="1898950" cy="423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Google Cloud</a:t>
                </a:r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70845EB8-9F58-2277-9A8B-4041FA7927D1}"/>
                  </a:ext>
                </a:extLst>
              </p:cNvPr>
              <p:cNvSpPr txBox="1"/>
              <p:nvPr/>
            </p:nvSpPr>
            <p:spPr>
              <a:xfrm>
                <a:off x="16917999" y="9131501"/>
                <a:ext cx="1898950" cy="43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Raspberry PI</a:t>
                </a:r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1057" name="그림 1056" descr="텍스트이(가) 표시된 사진&#10;&#10;자동 생성된 설명">
              <a:extLst>
                <a:ext uri="{FF2B5EF4-FFF2-40B4-BE49-F238E27FC236}">
                  <a16:creationId xmlns:a16="http://schemas.microsoft.com/office/drawing/2014/main" id="{65181C6B-9403-3A7A-7CDD-E178F4A13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6673" y="7661320"/>
              <a:ext cx="1557753" cy="1168315"/>
            </a:xfrm>
            <a:prstGeom prst="rect">
              <a:avLst/>
            </a:prstGeom>
          </p:spPr>
        </p:pic>
      </p:grp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B4297641-5D43-B664-90F9-DAD02C48ED36}"/>
              </a:ext>
            </a:extLst>
          </p:cNvPr>
          <p:cNvSpPr/>
          <p:nvPr/>
        </p:nvSpPr>
        <p:spPr>
          <a:xfrm>
            <a:off x="12243507" y="3354060"/>
            <a:ext cx="1997467" cy="550018"/>
          </a:xfrm>
          <a:prstGeom prst="roundRect">
            <a:avLst/>
          </a:prstGeom>
          <a:solidFill>
            <a:srgbClr val="118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Language</a:t>
            </a:r>
            <a:endParaRPr lang="ko-KR" altLang="en-US" sz="24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2" name="사각형: 둥근 모서리 1061">
            <a:extLst>
              <a:ext uri="{FF2B5EF4-FFF2-40B4-BE49-F238E27FC236}">
                <a16:creationId xmlns:a16="http://schemas.microsoft.com/office/drawing/2014/main" id="{EFBDFCCD-2394-3977-B38B-3D543085BB99}"/>
              </a:ext>
            </a:extLst>
          </p:cNvPr>
          <p:cNvSpPr/>
          <p:nvPr/>
        </p:nvSpPr>
        <p:spPr>
          <a:xfrm>
            <a:off x="10339017" y="5953053"/>
            <a:ext cx="1500356" cy="550018"/>
          </a:xfrm>
          <a:prstGeom prst="roundRect">
            <a:avLst/>
          </a:prstGeom>
          <a:solidFill>
            <a:srgbClr val="118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OS</a:t>
            </a:r>
            <a:endParaRPr lang="ko-KR" altLang="en-US" sz="24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3" name="사각형: 둥근 모서리 1062">
            <a:extLst>
              <a:ext uri="{FF2B5EF4-FFF2-40B4-BE49-F238E27FC236}">
                <a16:creationId xmlns:a16="http://schemas.microsoft.com/office/drawing/2014/main" id="{08055CBC-6ACB-8047-11F0-E176E43E2F43}"/>
              </a:ext>
            </a:extLst>
          </p:cNvPr>
          <p:cNvSpPr/>
          <p:nvPr/>
        </p:nvSpPr>
        <p:spPr>
          <a:xfrm>
            <a:off x="10441531" y="8282879"/>
            <a:ext cx="1500356" cy="550018"/>
          </a:xfrm>
          <a:prstGeom prst="roundRect">
            <a:avLst/>
          </a:prstGeom>
          <a:solidFill>
            <a:srgbClr val="118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endParaRPr lang="ko-KR" altLang="en-US" sz="24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8" name="사각형: 둥근 모서리 1067">
            <a:extLst>
              <a:ext uri="{FF2B5EF4-FFF2-40B4-BE49-F238E27FC236}">
                <a16:creationId xmlns:a16="http://schemas.microsoft.com/office/drawing/2014/main" id="{4B7332C4-F90E-C67C-56D0-E646039194A1}"/>
              </a:ext>
            </a:extLst>
          </p:cNvPr>
          <p:cNvSpPr/>
          <p:nvPr/>
        </p:nvSpPr>
        <p:spPr>
          <a:xfrm>
            <a:off x="12243508" y="4991100"/>
            <a:ext cx="3267620" cy="316742"/>
          </a:xfrm>
          <a:prstGeom prst="roundRect">
            <a:avLst/>
          </a:prstGeom>
          <a:solidFill>
            <a:srgbClr val="70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Robot OS</a:t>
            </a:r>
            <a:endParaRPr lang="ko-KR" altLang="en-US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9" name="사각형: 둥근 모서리 1068">
            <a:extLst>
              <a:ext uri="{FF2B5EF4-FFF2-40B4-BE49-F238E27FC236}">
                <a16:creationId xmlns:a16="http://schemas.microsoft.com/office/drawing/2014/main" id="{16F13130-6E65-F0A5-CA46-EDA49FD4AC25}"/>
              </a:ext>
            </a:extLst>
          </p:cNvPr>
          <p:cNvSpPr/>
          <p:nvPr/>
        </p:nvSpPr>
        <p:spPr>
          <a:xfrm>
            <a:off x="16153447" y="4991100"/>
            <a:ext cx="1911320" cy="316742"/>
          </a:xfrm>
          <a:prstGeom prst="roundRect">
            <a:avLst/>
          </a:prstGeom>
          <a:solidFill>
            <a:srgbClr val="70B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 OS</a:t>
            </a:r>
            <a:endParaRPr lang="ko-KR" altLang="en-US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71" name="그림 1070">
            <a:extLst>
              <a:ext uri="{FF2B5EF4-FFF2-40B4-BE49-F238E27FC236}">
                <a16:creationId xmlns:a16="http://schemas.microsoft.com/office/drawing/2014/main" id="{DC3FD945-85D0-DDA9-C7BE-6139F87E12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103" y="5519819"/>
            <a:ext cx="1421575" cy="14215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450D68-7151-8C2D-1714-42807165327C}"/>
              </a:ext>
            </a:extLst>
          </p:cNvPr>
          <p:cNvSpPr txBox="1"/>
          <p:nvPr/>
        </p:nvSpPr>
        <p:spPr>
          <a:xfrm>
            <a:off x="17113112" y="9715500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91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-3274494" y="0"/>
            <a:ext cx="3745572" cy="3740145"/>
            <a:chOff x="-3274494" y="0"/>
            <a:chExt cx="3745572" cy="3740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74494" y="0"/>
              <a:ext cx="3745572" cy="374014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AC975E-9FAB-B5B5-35D7-FC60B153FCC9}"/>
              </a:ext>
            </a:extLst>
          </p:cNvPr>
          <p:cNvGrpSpPr/>
          <p:nvPr/>
        </p:nvGrpSpPr>
        <p:grpSpPr>
          <a:xfrm>
            <a:off x="15659962" y="232228"/>
            <a:ext cx="2425790" cy="293818"/>
            <a:chOff x="14789105" y="203200"/>
            <a:chExt cx="2425790" cy="29381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B7A7585-9F8C-6DEC-15E7-DF2FD9A73FA6}"/>
                </a:ext>
              </a:extLst>
            </p:cNvPr>
            <p:cNvSpPr/>
            <p:nvPr/>
          </p:nvSpPr>
          <p:spPr>
            <a:xfrm>
              <a:off x="14789105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C7876A4-A92D-492A-1DA8-1ADB47E57B3D}"/>
                </a:ext>
              </a:extLst>
            </p:cNvPr>
            <p:cNvSpPr/>
            <p:nvPr/>
          </p:nvSpPr>
          <p:spPr>
            <a:xfrm>
              <a:off x="15214564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BB5BE86-7295-790B-8317-961E8771684A}"/>
                </a:ext>
              </a:extLst>
            </p:cNvPr>
            <p:cNvSpPr/>
            <p:nvPr/>
          </p:nvSpPr>
          <p:spPr>
            <a:xfrm>
              <a:off x="15640023" y="203200"/>
              <a:ext cx="298495" cy="293818"/>
            </a:xfrm>
            <a:prstGeom prst="ellipse">
              <a:avLst/>
            </a:prstGeom>
            <a:solidFill>
              <a:srgbClr val="08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176A3E9-D741-7979-2031-C2CF39BE5610}"/>
                </a:ext>
              </a:extLst>
            </p:cNvPr>
            <p:cNvSpPr/>
            <p:nvPr/>
          </p:nvSpPr>
          <p:spPr>
            <a:xfrm>
              <a:off x="16065482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9E4984-27F9-F25C-49E7-4BD06D85FAB8}"/>
                </a:ext>
              </a:extLst>
            </p:cNvPr>
            <p:cNvSpPr/>
            <p:nvPr/>
          </p:nvSpPr>
          <p:spPr>
            <a:xfrm>
              <a:off x="16490941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BEACEF7-DDD2-9174-0F56-0A96EC6C5B4E}"/>
                </a:ext>
              </a:extLst>
            </p:cNvPr>
            <p:cNvSpPr/>
            <p:nvPr/>
          </p:nvSpPr>
          <p:spPr>
            <a:xfrm>
              <a:off x="16916400" y="203200"/>
              <a:ext cx="298495" cy="293818"/>
            </a:xfrm>
            <a:prstGeom prst="ellipse">
              <a:avLst/>
            </a:prstGeom>
            <a:solidFill>
              <a:srgbClr val="DB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0" name="Object 22">
            <a:extLst>
              <a:ext uri="{FF2B5EF4-FFF2-40B4-BE49-F238E27FC236}">
                <a16:creationId xmlns:a16="http://schemas.microsoft.com/office/drawing/2014/main" id="{C5915391-F9E2-8A94-2E28-5380A9CB067A}"/>
              </a:ext>
            </a:extLst>
          </p:cNvPr>
          <p:cNvSpPr txBox="1"/>
          <p:nvPr/>
        </p:nvSpPr>
        <p:spPr>
          <a:xfrm>
            <a:off x="129638" y="160151"/>
            <a:ext cx="7010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청년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itchFamily="34" charset="0"/>
              </a:rPr>
              <a:t>AI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· </a:t>
            </a:r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빅데이터 아카데미 </a:t>
            </a:r>
            <a:r>
              <a:rPr lang="en-US" altLang="ko-KR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20</a:t>
            </a:r>
            <a:r>
              <a:rPr lang="ko-KR" altLang="en-US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Assistant ExtraBold" pitchFamily="2" charset="-79"/>
              </a:rPr>
              <a:t>기</a:t>
            </a:r>
            <a:endParaRPr lang="en-US" sz="20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743D8B-460E-1B98-9146-B78C4D55714E}"/>
              </a:ext>
            </a:extLst>
          </p:cNvPr>
          <p:cNvSpPr/>
          <p:nvPr/>
        </p:nvSpPr>
        <p:spPr>
          <a:xfrm>
            <a:off x="13023750" y="2705100"/>
            <a:ext cx="4793174" cy="7162800"/>
          </a:xfrm>
          <a:prstGeom prst="roundRect">
            <a:avLst/>
          </a:prstGeom>
          <a:solidFill>
            <a:srgbClr val="70B3C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Turtlebot</a:t>
            </a:r>
            <a:r>
              <a:rPr lang="en-US" altLang="ko-KR" sz="4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3</a:t>
            </a:r>
            <a:endParaRPr lang="ko-KR" altLang="en-US" sz="4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E7695B-FFC8-350A-E62B-214064FE7EF1}"/>
              </a:ext>
            </a:extLst>
          </p:cNvPr>
          <p:cNvSpPr/>
          <p:nvPr/>
        </p:nvSpPr>
        <p:spPr>
          <a:xfrm>
            <a:off x="471078" y="2705100"/>
            <a:ext cx="4793174" cy="7162800"/>
          </a:xfrm>
          <a:prstGeom prst="roundRect">
            <a:avLst/>
          </a:prstGeom>
          <a:solidFill>
            <a:srgbClr val="70B3C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Laptop</a:t>
            </a:r>
            <a:endParaRPr lang="ko-KR" altLang="en-US" sz="4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1" name="사각형: 둥근 모서리 1010">
            <a:extLst>
              <a:ext uri="{FF2B5EF4-FFF2-40B4-BE49-F238E27FC236}">
                <a16:creationId xmlns:a16="http://schemas.microsoft.com/office/drawing/2014/main" id="{6A330096-CBA4-0BA3-4A1E-4A3608C5633B}"/>
              </a:ext>
            </a:extLst>
          </p:cNvPr>
          <p:cNvSpPr/>
          <p:nvPr/>
        </p:nvSpPr>
        <p:spPr>
          <a:xfrm>
            <a:off x="1092193" y="3838871"/>
            <a:ext cx="3330744" cy="583395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STT</a:t>
            </a:r>
            <a:endParaRPr lang="ko-KR" altLang="en-US" sz="24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75747F10-29E9-A957-EF2F-2BC8FC17FAB2}"/>
              </a:ext>
            </a:extLst>
          </p:cNvPr>
          <p:cNvSpPr/>
          <p:nvPr/>
        </p:nvSpPr>
        <p:spPr>
          <a:xfrm>
            <a:off x="5003074" y="2246650"/>
            <a:ext cx="8281852" cy="7880199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Main Server</a:t>
            </a:r>
            <a:endParaRPr lang="ko-KR" altLang="en-US" sz="40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5A35F0B-E192-B2E3-22E3-003C36F8D1C2}"/>
              </a:ext>
            </a:extLst>
          </p:cNvPr>
          <p:cNvSpPr/>
          <p:nvPr/>
        </p:nvSpPr>
        <p:spPr>
          <a:xfrm>
            <a:off x="7772804" y="3574838"/>
            <a:ext cx="2742394" cy="1111462"/>
          </a:xfrm>
          <a:prstGeom prst="roundRect">
            <a:avLst/>
          </a:prstGeom>
          <a:solidFill>
            <a:srgbClr val="70B3C8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KoBERT</a:t>
            </a:r>
            <a:r>
              <a:rPr lang="en-US" altLang="ko-KR" sz="24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상황 분류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48F18E9-D1B1-0E84-5EE7-D39FEFC3924C}"/>
              </a:ext>
            </a:extLst>
          </p:cNvPr>
          <p:cNvCxnSpPr>
            <a:cxnSpLocks/>
            <a:stCxn id="1011" idx="3"/>
            <a:endCxn id="5" idx="1"/>
          </p:cNvCxnSpPr>
          <p:nvPr/>
        </p:nvCxnSpPr>
        <p:spPr>
          <a:xfrm>
            <a:off x="4422937" y="4130569"/>
            <a:ext cx="3349867" cy="0"/>
          </a:xfrm>
          <a:prstGeom prst="straightConnector1">
            <a:avLst/>
          </a:prstGeom>
          <a:ln w="12700">
            <a:solidFill>
              <a:srgbClr val="083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EA20BF7-18D2-C244-C590-F7CE4D418857}"/>
              </a:ext>
            </a:extLst>
          </p:cNvPr>
          <p:cNvSpPr/>
          <p:nvPr/>
        </p:nvSpPr>
        <p:spPr>
          <a:xfrm>
            <a:off x="5880879" y="4610107"/>
            <a:ext cx="3194391" cy="5333990"/>
          </a:xfrm>
          <a:prstGeom prst="roundRect">
            <a:avLst/>
          </a:prstGeom>
          <a:solidFill>
            <a:srgbClr val="70B3C8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작품 및 작가 해설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0C94F48-00E2-2EA9-95AB-DA58292A7577}"/>
              </a:ext>
            </a:extLst>
          </p:cNvPr>
          <p:cNvSpPr/>
          <p:nvPr/>
        </p:nvSpPr>
        <p:spPr>
          <a:xfrm>
            <a:off x="9226003" y="4610106"/>
            <a:ext cx="3194391" cy="5333989"/>
          </a:xfrm>
          <a:prstGeom prst="roundRect">
            <a:avLst/>
          </a:prstGeom>
          <a:solidFill>
            <a:srgbClr val="70B3C8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길 안내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52A549-2C9A-DC51-2AC7-39186A4F54C4}"/>
              </a:ext>
            </a:extLst>
          </p:cNvPr>
          <p:cNvSpPr/>
          <p:nvPr/>
        </p:nvSpPr>
        <p:spPr>
          <a:xfrm>
            <a:off x="7315200" y="5649954"/>
            <a:ext cx="1472082" cy="729067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NER</a:t>
            </a:r>
            <a:endParaRPr lang="ko-KR" altLang="en-US" sz="20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9EEF1FA-6B38-650B-C096-495D82E86766}"/>
              </a:ext>
            </a:extLst>
          </p:cNvPr>
          <p:cNvSpPr/>
          <p:nvPr/>
        </p:nvSpPr>
        <p:spPr>
          <a:xfrm>
            <a:off x="7309163" y="8854195"/>
            <a:ext cx="1472083" cy="729067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6243386-EA30-E9F7-B746-4936485A830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8045205" y="6379021"/>
            <a:ext cx="6036" cy="2475174"/>
          </a:xfrm>
          <a:prstGeom prst="straightConnector1">
            <a:avLst/>
          </a:prstGeom>
          <a:ln>
            <a:solidFill>
              <a:srgbClr val="083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0D6FB7B-062D-16CA-8BD3-EEE168AF256A}"/>
              </a:ext>
            </a:extLst>
          </p:cNvPr>
          <p:cNvSpPr/>
          <p:nvPr/>
        </p:nvSpPr>
        <p:spPr>
          <a:xfrm>
            <a:off x="6015627" y="7130625"/>
            <a:ext cx="1394511" cy="729067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Detection</a:t>
            </a:r>
            <a:endParaRPr lang="ko-KR" altLang="en-US" sz="20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62F0C82-9E90-B6B3-32C2-1DE23B63C8C1}"/>
              </a:ext>
            </a:extLst>
          </p:cNvPr>
          <p:cNvCxnSpPr>
            <a:cxnSpLocks/>
            <a:stCxn id="19" idx="1"/>
            <a:endCxn id="27" idx="0"/>
          </p:cNvCxnSpPr>
          <p:nvPr/>
        </p:nvCxnSpPr>
        <p:spPr>
          <a:xfrm rot="10800000" flipV="1">
            <a:off x="6712884" y="6014487"/>
            <a:ext cx="602317" cy="1116137"/>
          </a:xfrm>
          <a:prstGeom prst="bentConnector2">
            <a:avLst/>
          </a:prstGeom>
          <a:ln>
            <a:solidFill>
              <a:srgbClr val="083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연결선: 꺾임 994">
            <a:extLst>
              <a:ext uri="{FF2B5EF4-FFF2-40B4-BE49-F238E27FC236}">
                <a16:creationId xmlns:a16="http://schemas.microsoft.com/office/drawing/2014/main" id="{A044E015-7351-8120-224B-2DBAA260E777}"/>
              </a:ext>
            </a:extLst>
          </p:cNvPr>
          <p:cNvCxnSpPr>
            <a:cxnSpLocks/>
            <a:stCxn id="27" idx="2"/>
            <a:endCxn id="20" idx="1"/>
          </p:cNvCxnSpPr>
          <p:nvPr/>
        </p:nvCxnSpPr>
        <p:spPr>
          <a:xfrm rot="16200000" flipH="1">
            <a:off x="6331505" y="8241070"/>
            <a:ext cx="1359037" cy="596280"/>
          </a:xfrm>
          <a:prstGeom prst="bentConnector2">
            <a:avLst/>
          </a:prstGeom>
          <a:ln>
            <a:solidFill>
              <a:srgbClr val="083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5" name="그림 1014">
            <a:extLst>
              <a:ext uri="{FF2B5EF4-FFF2-40B4-BE49-F238E27FC236}">
                <a16:creationId xmlns:a16="http://schemas.microsoft.com/office/drawing/2014/main" id="{C6ABF564-EBB9-3946-C1A9-F03FAD2C45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" y="3463874"/>
            <a:ext cx="796703" cy="796703"/>
          </a:xfrm>
          <a:prstGeom prst="rect">
            <a:avLst/>
          </a:prstGeom>
        </p:spPr>
      </p:pic>
      <p:sp>
        <p:nvSpPr>
          <p:cNvPr id="1023" name="사각형: 둥근 모서리 1022">
            <a:extLst>
              <a:ext uri="{FF2B5EF4-FFF2-40B4-BE49-F238E27FC236}">
                <a16:creationId xmlns:a16="http://schemas.microsoft.com/office/drawing/2014/main" id="{0DC952F3-C47C-21A8-56B4-FC01E0489FA5}"/>
              </a:ext>
            </a:extLst>
          </p:cNvPr>
          <p:cNvSpPr/>
          <p:nvPr/>
        </p:nvSpPr>
        <p:spPr>
          <a:xfrm>
            <a:off x="1092193" y="7203460"/>
            <a:ext cx="3330744" cy="583396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Webcam</a:t>
            </a:r>
            <a:endParaRPr lang="ko-KR" altLang="en-US" sz="24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63BE4AAC-74B6-F33C-0E4E-35ED66249071}"/>
              </a:ext>
            </a:extLst>
          </p:cNvPr>
          <p:cNvCxnSpPr>
            <a:cxnSpLocks/>
          </p:cNvCxnSpPr>
          <p:nvPr/>
        </p:nvCxnSpPr>
        <p:spPr>
          <a:xfrm flipH="1">
            <a:off x="4422937" y="7391397"/>
            <a:ext cx="1592690" cy="0"/>
          </a:xfrm>
          <a:prstGeom prst="straightConnector1">
            <a:avLst/>
          </a:prstGeom>
          <a:ln>
            <a:solidFill>
              <a:srgbClr val="083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6DE24F8A-9C63-44C4-5F2E-B8742D066247}"/>
              </a:ext>
            </a:extLst>
          </p:cNvPr>
          <p:cNvCxnSpPr>
            <a:cxnSpLocks/>
          </p:cNvCxnSpPr>
          <p:nvPr/>
        </p:nvCxnSpPr>
        <p:spPr>
          <a:xfrm>
            <a:off x="4422937" y="7616608"/>
            <a:ext cx="1592690" cy="0"/>
          </a:xfrm>
          <a:prstGeom prst="straightConnector1">
            <a:avLst/>
          </a:prstGeom>
          <a:ln>
            <a:solidFill>
              <a:srgbClr val="083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D1F6F7A-9FA5-8E6A-8746-DE8D8C804F0F}"/>
              </a:ext>
            </a:extLst>
          </p:cNvPr>
          <p:cNvSpPr txBox="1"/>
          <p:nvPr/>
        </p:nvSpPr>
        <p:spPr>
          <a:xfrm>
            <a:off x="8065520" y="7456239"/>
            <a:ext cx="60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83948"/>
                </a:solidFill>
              </a:rPr>
              <a:t>Yes</a:t>
            </a:r>
            <a:endParaRPr lang="ko-KR" altLang="en-US" dirty="0">
              <a:solidFill>
                <a:srgbClr val="083948"/>
              </a:solidFill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60133ACD-86BA-1F85-53DE-50742B4C9BBA}"/>
              </a:ext>
            </a:extLst>
          </p:cNvPr>
          <p:cNvSpPr txBox="1"/>
          <p:nvPr/>
        </p:nvSpPr>
        <p:spPr>
          <a:xfrm>
            <a:off x="6261364" y="6287028"/>
            <a:ext cx="60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83948"/>
                </a:solidFill>
              </a:rPr>
              <a:t>No</a:t>
            </a:r>
            <a:endParaRPr lang="ko-KR" altLang="en-US" dirty="0">
              <a:solidFill>
                <a:srgbClr val="083948"/>
              </a:solidFill>
            </a:endParaRPr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94B3E853-10E0-8642-B739-A4E403B23027}"/>
              </a:ext>
            </a:extLst>
          </p:cNvPr>
          <p:cNvSpPr/>
          <p:nvPr/>
        </p:nvSpPr>
        <p:spPr>
          <a:xfrm>
            <a:off x="1092193" y="5368995"/>
            <a:ext cx="3330744" cy="583396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TTS</a:t>
            </a:r>
            <a:endParaRPr lang="ko-KR" altLang="en-US" sz="24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7" name="그림 1036">
            <a:extLst>
              <a:ext uri="{FF2B5EF4-FFF2-40B4-BE49-F238E27FC236}">
                <a16:creationId xmlns:a16="http://schemas.microsoft.com/office/drawing/2014/main" id="{B5F32771-1076-C7C1-0A5A-BF18B0655F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0" y="5273711"/>
            <a:ext cx="778219" cy="778219"/>
          </a:xfrm>
          <a:prstGeom prst="rect">
            <a:avLst/>
          </a:prstGeom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82EDDEE9-8432-2A65-CA74-069F912231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7" y="6998662"/>
            <a:ext cx="826909" cy="826909"/>
          </a:xfrm>
          <a:prstGeom prst="rect">
            <a:avLst/>
          </a:prstGeom>
        </p:spPr>
      </p:pic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0177490D-FFE9-F8BC-BC31-90509D60AA2E}"/>
              </a:ext>
            </a:extLst>
          </p:cNvPr>
          <p:cNvSpPr/>
          <p:nvPr/>
        </p:nvSpPr>
        <p:spPr>
          <a:xfrm>
            <a:off x="10091689" y="5649953"/>
            <a:ext cx="1472082" cy="729067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NER</a:t>
            </a:r>
            <a:endParaRPr lang="ko-KR" altLang="en-US" sz="20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E7051C9C-038C-6083-571B-102E2C92AC8F}"/>
              </a:ext>
            </a:extLst>
          </p:cNvPr>
          <p:cNvSpPr/>
          <p:nvPr/>
        </p:nvSpPr>
        <p:spPr>
          <a:xfrm>
            <a:off x="10095555" y="6876272"/>
            <a:ext cx="1472082" cy="729067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목적지 구분</a:t>
            </a:r>
          </a:p>
        </p:txBody>
      </p: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C03EB1A2-19D6-2B05-40CD-E657DF171D47}"/>
              </a:ext>
            </a:extLst>
          </p:cNvPr>
          <p:cNvCxnSpPr>
            <a:stCxn id="1043" idx="2"/>
            <a:endCxn id="1044" idx="0"/>
          </p:cNvCxnSpPr>
          <p:nvPr/>
        </p:nvCxnSpPr>
        <p:spPr>
          <a:xfrm>
            <a:off x="10827730" y="6379020"/>
            <a:ext cx="3866" cy="497252"/>
          </a:xfrm>
          <a:prstGeom prst="straightConnector1">
            <a:avLst/>
          </a:prstGeom>
          <a:ln>
            <a:solidFill>
              <a:srgbClr val="083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C3B7BA49-CA45-9674-7F00-E7FBEAA743FE}"/>
              </a:ext>
            </a:extLst>
          </p:cNvPr>
          <p:cNvGrpSpPr/>
          <p:nvPr/>
        </p:nvGrpSpPr>
        <p:grpSpPr>
          <a:xfrm flipV="1">
            <a:off x="11563770" y="7166183"/>
            <a:ext cx="2103089" cy="225213"/>
            <a:chOff x="11563771" y="7166186"/>
            <a:chExt cx="1592690" cy="225211"/>
          </a:xfrm>
        </p:grpSpPr>
        <p:cxnSp>
          <p:nvCxnSpPr>
            <p:cNvPr id="1051" name="직선 화살표 연결선 1050">
              <a:extLst>
                <a:ext uri="{FF2B5EF4-FFF2-40B4-BE49-F238E27FC236}">
                  <a16:creationId xmlns:a16="http://schemas.microsoft.com/office/drawing/2014/main" id="{96D6BC02-CECA-D51E-B92D-2286C7DB2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63771" y="7166186"/>
              <a:ext cx="1592690" cy="0"/>
            </a:xfrm>
            <a:prstGeom prst="straightConnector1">
              <a:avLst/>
            </a:prstGeom>
            <a:ln>
              <a:solidFill>
                <a:srgbClr val="0839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직선 화살표 연결선 1051">
              <a:extLst>
                <a:ext uri="{FF2B5EF4-FFF2-40B4-BE49-F238E27FC236}">
                  <a16:creationId xmlns:a16="http://schemas.microsoft.com/office/drawing/2014/main" id="{06C2FCA2-EF31-B5BA-1468-067E4F011699}"/>
                </a:ext>
              </a:extLst>
            </p:cNvPr>
            <p:cNvCxnSpPr>
              <a:cxnSpLocks/>
            </p:cNvCxnSpPr>
            <p:nvPr/>
          </p:nvCxnSpPr>
          <p:spPr>
            <a:xfrm>
              <a:off x="11563771" y="7391397"/>
              <a:ext cx="1592690" cy="0"/>
            </a:xfrm>
            <a:prstGeom prst="straightConnector1">
              <a:avLst/>
            </a:prstGeom>
            <a:ln>
              <a:solidFill>
                <a:srgbClr val="0839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7" name="사각형: 둥근 모서리 1056">
            <a:extLst>
              <a:ext uri="{FF2B5EF4-FFF2-40B4-BE49-F238E27FC236}">
                <a16:creationId xmlns:a16="http://schemas.microsoft.com/office/drawing/2014/main" id="{3C1B923D-D5C4-26DD-A270-738149F4E2BF}"/>
              </a:ext>
            </a:extLst>
          </p:cNvPr>
          <p:cNvSpPr/>
          <p:nvPr/>
        </p:nvSpPr>
        <p:spPr>
          <a:xfrm>
            <a:off x="13666860" y="6876271"/>
            <a:ext cx="3694938" cy="729067"/>
          </a:xfrm>
          <a:prstGeom prst="roundRect">
            <a:avLst/>
          </a:prstGeom>
          <a:solidFill>
            <a:srgbClr val="E7F2F5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8394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Navigation</a:t>
            </a:r>
            <a:endParaRPr lang="ko-KR" altLang="en-US" sz="2400" dirty="0">
              <a:solidFill>
                <a:srgbClr val="08394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68" name="그룹 1067">
            <a:extLst>
              <a:ext uri="{FF2B5EF4-FFF2-40B4-BE49-F238E27FC236}">
                <a16:creationId xmlns:a16="http://schemas.microsoft.com/office/drawing/2014/main" id="{8EF08B42-9F42-866C-463E-E6CFF204C864}"/>
              </a:ext>
            </a:extLst>
          </p:cNvPr>
          <p:cNvGrpSpPr/>
          <p:nvPr/>
        </p:nvGrpSpPr>
        <p:grpSpPr>
          <a:xfrm>
            <a:off x="4580518" y="5556039"/>
            <a:ext cx="992048" cy="122064"/>
            <a:chOff x="4422937" y="5527889"/>
            <a:chExt cx="1592690" cy="225211"/>
          </a:xfrm>
        </p:grpSpPr>
        <p:cxnSp>
          <p:nvCxnSpPr>
            <p:cNvPr id="1066" name="직선 화살표 연결선 1065">
              <a:extLst>
                <a:ext uri="{FF2B5EF4-FFF2-40B4-BE49-F238E27FC236}">
                  <a16:creationId xmlns:a16="http://schemas.microsoft.com/office/drawing/2014/main" id="{71CE6210-1634-F2E0-9F96-A37B4A9EC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2937" y="5527889"/>
              <a:ext cx="1592690" cy="0"/>
            </a:xfrm>
            <a:prstGeom prst="straightConnector1">
              <a:avLst/>
            </a:prstGeom>
            <a:ln>
              <a:solidFill>
                <a:srgbClr val="0839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직선 화살표 연결선 1066">
              <a:extLst>
                <a:ext uri="{FF2B5EF4-FFF2-40B4-BE49-F238E27FC236}">
                  <a16:creationId xmlns:a16="http://schemas.microsoft.com/office/drawing/2014/main" id="{A6C82424-04AB-FB04-4F00-C3A94A02B0B1}"/>
                </a:ext>
              </a:extLst>
            </p:cNvPr>
            <p:cNvCxnSpPr>
              <a:cxnSpLocks/>
            </p:cNvCxnSpPr>
            <p:nvPr/>
          </p:nvCxnSpPr>
          <p:spPr>
            <a:xfrm>
              <a:off x="4422937" y="5753100"/>
              <a:ext cx="1592690" cy="0"/>
            </a:xfrm>
            <a:prstGeom prst="straightConnector1">
              <a:avLst/>
            </a:prstGeom>
            <a:ln>
              <a:solidFill>
                <a:srgbClr val="0839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73FE6B8B-3B38-CE3A-7184-09C334328B10}"/>
              </a:ext>
            </a:extLst>
          </p:cNvPr>
          <p:cNvSpPr txBox="1"/>
          <p:nvPr/>
        </p:nvSpPr>
        <p:spPr>
          <a:xfrm>
            <a:off x="4312242" y="310004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Port #1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5A61B528-A6B9-DDD2-8F9E-D7D348D3F65E}"/>
              </a:ext>
            </a:extLst>
          </p:cNvPr>
          <p:cNvSpPr txBox="1"/>
          <p:nvPr/>
        </p:nvSpPr>
        <p:spPr>
          <a:xfrm>
            <a:off x="12334011" y="310004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Socket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Port #2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2" name="Object 6">
            <a:extLst>
              <a:ext uri="{FF2B5EF4-FFF2-40B4-BE49-F238E27FC236}">
                <a16:creationId xmlns:a16="http://schemas.microsoft.com/office/drawing/2014/main" id="{A4323C06-EDDA-EC42-B54A-B0CCBC9BE79D}"/>
              </a:ext>
            </a:extLst>
          </p:cNvPr>
          <p:cNvSpPr txBox="1"/>
          <p:nvPr/>
        </p:nvSpPr>
        <p:spPr>
          <a:xfrm>
            <a:off x="1202292" y="647700"/>
            <a:ext cx="1372645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3D6DF"/>
                    </a:gs>
                    <a:gs pos="100000">
                      <a:srgbClr val="1181A4"/>
                    </a:gs>
                    <a:gs pos="100000">
                      <a:srgbClr val="70B3C8"/>
                    </a:gs>
                    <a:gs pos="100000">
                      <a:srgbClr val="1181A4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</a:rPr>
              <a:t>시스템 구조도</a:t>
            </a:r>
            <a:endParaRPr kumimoji="0" lang="en-US" sz="6600" b="1" i="0" u="none" strike="noStrike" kern="1200" cap="none" spc="600" normalizeH="0" baseline="0" noProof="0" dirty="0">
              <a:ln>
                <a:noFill/>
              </a:ln>
              <a:gradFill flip="none" rotWithShape="1">
                <a:gsLst>
                  <a:gs pos="0">
                    <a:srgbClr val="B3D6DF"/>
                  </a:gs>
                  <a:gs pos="100000">
                    <a:srgbClr val="1181A4"/>
                  </a:gs>
                  <a:gs pos="100000">
                    <a:srgbClr val="70B3C8"/>
                  </a:gs>
                  <a:gs pos="100000">
                    <a:srgbClr val="1181A4"/>
                  </a:gs>
                </a:gsLst>
                <a:lin ang="10800000" scaled="1"/>
                <a:tileRect/>
              </a:gra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444AB-3C94-5B60-BDDB-3ABF99EC502A}"/>
              </a:ext>
            </a:extLst>
          </p:cNvPr>
          <p:cNvSpPr txBox="1"/>
          <p:nvPr/>
        </p:nvSpPr>
        <p:spPr>
          <a:xfrm>
            <a:off x="17113112" y="9715500"/>
            <a:ext cx="13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 / 20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007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1442</Words>
  <Application>Microsoft Office PowerPoint</Application>
  <PresentationFormat>사용자 지정</PresentationFormat>
  <Paragraphs>323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맑은 고딕</vt:lpstr>
      <vt:lpstr>a펜글씨L</vt:lpstr>
      <vt:lpstr>나눔스퀘어</vt:lpstr>
      <vt:lpstr>Calibri</vt:lpstr>
      <vt:lpstr>Wingdings 3</vt:lpstr>
      <vt:lpstr>a내손글씨B</vt:lpstr>
      <vt:lpstr>a하얀구름</vt:lpstr>
      <vt:lpstr>a타이틀고딕4</vt:lpstr>
      <vt:lpstr>Wingdings</vt:lpstr>
      <vt:lpstr>Arial</vt:lpstr>
      <vt:lpstr>나눔스퀘어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송 준희</cp:lastModifiedBy>
  <cp:revision>102</cp:revision>
  <dcterms:created xsi:type="dcterms:W3CDTF">2022-12-20T12:50:00Z</dcterms:created>
  <dcterms:modified xsi:type="dcterms:W3CDTF">2022-12-22T00:43:33Z</dcterms:modified>
</cp:coreProperties>
</file>